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8" r:id="rId1"/>
  </p:sldMasterIdLst>
  <p:notesMasterIdLst>
    <p:notesMasterId r:id="rId50"/>
  </p:notesMasterIdLst>
  <p:sldIdLst>
    <p:sldId id="256" r:id="rId2"/>
    <p:sldId id="257" r:id="rId3"/>
    <p:sldId id="339" r:id="rId4"/>
    <p:sldId id="259" r:id="rId5"/>
    <p:sldId id="260" r:id="rId6"/>
    <p:sldId id="265" r:id="rId7"/>
    <p:sldId id="267" r:id="rId8"/>
    <p:sldId id="263" r:id="rId9"/>
    <p:sldId id="270" r:id="rId10"/>
    <p:sldId id="293" r:id="rId11"/>
    <p:sldId id="341" r:id="rId12"/>
    <p:sldId id="277" r:id="rId13"/>
    <p:sldId id="278" r:id="rId14"/>
    <p:sldId id="279" r:id="rId15"/>
    <p:sldId id="283" r:id="rId16"/>
    <p:sldId id="286" r:id="rId17"/>
    <p:sldId id="287" r:id="rId18"/>
    <p:sldId id="275" r:id="rId19"/>
    <p:sldId id="288" r:id="rId20"/>
    <p:sldId id="289" r:id="rId21"/>
    <p:sldId id="295" r:id="rId22"/>
    <p:sldId id="331" r:id="rId23"/>
    <p:sldId id="304" r:id="rId24"/>
    <p:sldId id="324" r:id="rId25"/>
    <p:sldId id="299" r:id="rId26"/>
    <p:sldId id="306" r:id="rId27"/>
    <p:sldId id="326" r:id="rId28"/>
    <p:sldId id="300" r:id="rId29"/>
    <p:sldId id="307" r:id="rId30"/>
    <p:sldId id="318" r:id="rId31"/>
    <p:sldId id="301" r:id="rId32"/>
    <p:sldId id="308" r:id="rId33"/>
    <p:sldId id="327" r:id="rId34"/>
    <p:sldId id="302" r:id="rId35"/>
    <p:sldId id="309" r:id="rId36"/>
    <p:sldId id="310" r:id="rId37"/>
    <p:sldId id="311" r:id="rId38"/>
    <p:sldId id="328" r:id="rId39"/>
    <p:sldId id="312" r:id="rId40"/>
    <p:sldId id="303" r:id="rId41"/>
    <p:sldId id="330" r:id="rId42"/>
    <p:sldId id="332" r:id="rId43"/>
    <p:sldId id="340" r:id="rId44"/>
    <p:sldId id="333" r:id="rId45"/>
    <p:sldId id="335" r:id="rId46"/>
    <p:sldId id="336" r:id="rId47"/>
    <p:sldId id="337" r:id="rId48"/>
    <p:sldId id="33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Pelloni" initials="LP" lastIdx="1" clrIdx="0">
    <p:extLst>
      <p:ext uri="{19B8F6BF-5375-455C-9EA6-DF929625EA0E}">
        <p15:presenceInfo xmlns:p15="http://schemas.microsoft.com/office/powerpoint/2012/main" userId="" providerId="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/>
    <p:restoredTop sz="51287"/>
  </p:normalViewPr>
  <p:slideViewPr>
    <p:cSldViewPr snapToGrid="0" snapToObjects="1">
      <p:cViewPr>
        <p:scale>
          <a:sx n="77" d="100"/>
          <a:sy n="77" d="100"/>
        </p:scale>
        <p:origin x="184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6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commentAuthors" Target="commentAuthors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5-25T10:18:59.535" idx="1">
    <p:pos x="10" y="10"/>
    <p:text/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BBED5-9468-F34B-A6DE-7AA9EFC24E6A}" type="datetimeFigureOut">
              <a:rPr lang="en-GB" smtClean="0"/>
              <a:t>25/05/2017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F61C2-6B96-DC49-8037-CB49B5317E27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0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338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643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9760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8348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81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793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587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099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0357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45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2493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5409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9811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7766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141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06741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4445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2221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3009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1435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77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4838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5202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2374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2775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3157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it-IT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AutoNum type="arabicPeriod"/>
            </a:pPr>
            <a:endParaRPr lang="it-IT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685800" lvl="1" indent="-228600">
              <a:buAutoNum type="arabicPeriod"/>
            </a:pPr>
            <a:endParaRPr lang="en-GB" baseline="0" dirty="0" smtClean="0"/>
          </a:p>
          <a:p>
            <a:pPr marL="685800" lvl="1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3540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2629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4208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5255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None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1661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b="1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032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4768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8138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374387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706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9743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4811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83545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5108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5784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6344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lvl="1" indent="-228600">
              <a:buAutoNum type="arabicPeriod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8498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5012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46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11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16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24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80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4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7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5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7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5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5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6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1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743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62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3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6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5/25/17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84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5/25/17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77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5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7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7.png"/><Relationship Id="rId13" Type="http://schemas.openxmlformats.org/officeDocument/2006/relationships/image" Target="../media/image28.png"/><Relationship Id="rId14" Type="http://schemas.openxmlformats.org/officeDocument/2006/relationships/image" Target="../media/image22.png"/><Relationship Id="rId15" Type="http://schemas.openxmlformats.org/officeDocument/2006/relationships/image" Target="../media/image34.tiff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23.png"/><Relationship Id="rId8" Type="http://schemas.openxmlformats.org/officeDocument/2006/relationships/image" Target="../media/image14.png"/><Relationship Id="rId9" Type="http://schemas.openxmlformats.org/officeDocument/2006/relationships/image" Target="../media/image32.png"/><Relationship Id="rId10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6.png"/><Relationship Id="rId5" Type="http://schemas.openxmlformats.org/officeDocument/2006/relationships/image" Target="../media/image36.png"/><Relationship Id="rId6" Type="http://schemas.openxmlformats.org/officeDocument/2006/relationships/image" Target="../media/image19.jpg"/><Relationship Id="rId7" Type="http://schemas.openxmlformats.org/officeDocument/2006/relationships/image" Target="../media/image37.png"/><Relationship Id="rId8" Type="http://schemas.openxmlformats.org/officeDocument/2006/relationships/image" Target="../media/image22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3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33.png"/><Relationship Id="rId8" Type="http://schemas.openxmlformats.org/officeDocument/2006/relationships/image" Target="../media/image37.png"/><Relationship Id="rId9" Type="http://schemas.openxmlformats.org/officeDocument/2006/relationships/image" Target="../media/image19.jpg"/><Relationship Id="rId10" Type="http://schemas.openxmlformats.org/officeDocument/2006/relationships/image" Target="../media/image22.png"/><Relationship Id="rId11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9.jpg"/><Relationship Id="rId6" Type="http://schemas.openxmlformats.org/officeDocument/2006/relationships/image" Target="../media/image37.png"/><Relationship Id="rId7" Type="http://schemas.openxmlformats.org/officeDocument/2006/relationships/image" Target="../media/image30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4" Type="http://schemas.openxmlformats.org/officeDocument/2006/relationships/image" Target="../media/image67.png"/><Relationship Id="rId5" Type="http://schemas.openxmlformats.org/officeDocument/2006/relationships/image" Target="../media/image68.gif"/><Relationship Id="rId6" Type="http://schemas.openxmlformats.org/officeDocument/2006/relationships/image" Target="../media/image31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5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SECURITY</a:t>
            </a:r>
            <a:br>
              <a:rPr lang="it-IT" dirty="0" smtClean="0"/>
            </a:br>
            <a:r>
              <a:rPr lang="it-IT" dirty="0" smtClean="0"/>
              <a:t>CHALLENGES IN</a:t>
            </a:r>
            <a:br>
              <a:rPr lang="it-IT" dirty="0" smtClean="0"/>
            </a:br>
            <a:r>
              <a:rPr lang="it-IT" dirty="0" smtClean="0"/>
              <a:t>SMART CONTRACTS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Lucas </a:t>
            </a:r>
            <a:r>
              <a:rPr lang="it-IT" dirty="0" err="1" smtClean="0"/>
              <a:t>pelloni</a:t>
            </a:r>
            <a:r>
              <a:rPr lang="it-IT"/>
              <a:t> </a:t>
            </a:r>
            <a:endParaRPr lang="it-IT" smtClean="0"/>
          </a:p>
          <a:p>
            <a:r>
              <a:rPr lang="it-IT" smtClean="0"/>
              <a:t>Ile </a:t>
            </a:r>
            <a:r>
              <a:rPr lang="it-IT" err="1" smtClean="0"/>
              <a:t>cepilov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1039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590" y="-1"/>
            <a:ext cx="12326590" cy="6858001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3.2 </a:t>
            </a:r>
            <a:r>
              <a:rPr lang="en-GB" dirty="0" err="1"/>
              <a:t>Ethereum</a:t>
            </a:r>
            <a:r>
              <a:rPr lang="en-GB" dirty="0"/>
              <a:t>, </a:t>
            </a:r>
            <a:r>
              <a:rPr lang="en-GB" dirty="0" err="1"/>
              <a:t>Blockchain</a:t>
            </a:r>
            <a:r>
              <a:rPr lang="en-GB" dirty="0"/>
              <a:t>-based Platform 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19547" y="15498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Decentralized platform that runs smart contracts</a:t>
            </a:r>
          </a:p>
          <a:p>
            <a:r>
              <a:rPr lang="en-GB" sz="4000" dirty="0" smtClean="0">
                <a:latin typeface="+mj-lt"/>
              </a:rPr>
              <a:t>Custom built </a:t>
            </a:r>
            <a:r>
              <a:rPr lang="en-GB" sz="4000" dirty="0" err="1" smtClean="0">
                <a:latin typeface="+mj-lt"/>
              </a:rPr>
              <a:t>Blockchain</a:t>
            </a:r>
            <a:endParaRPr lang="en-GB" sz="4000" dirty="0" smtClean="0">
              <a:latin typeface="+mj-lt"/>
            </a:endParaRPr>
          </a:p>
          <a:p>
            <a:r>
              <a:rPr lang="en-GB" sz="4000" dirty="0">
                <a:latin typeface="+mj-lt"/>
              </a:rPr>
              <a:t>Ether</a:t>
            </a:r>
          </a:p>
          <a:p>
            <a:r>
              <a:rPr lang="en-GB" sz="4000" dirty="0">
                <a:latin typeface="+mj-lt"/>
              </a:rPr>
              <a:t>Solidity (high) &amp; EVM (low)</a:t>
            </a:r>
          </a:p>
          <a:p>
            <a:endParaRPr lang="en-GB" sz="4000" dirty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606" y="1399894"/>
            <a:ext cx="8296105" cy="476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1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590" y="-1"/>
            <a:ext cx="12326590" cy="6858001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 fontScale="90000"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3.3	</a:t>
            </a:r>
            <a:r>
              <a:rPr lang="en-GB" sz="4000" dirty="0" smtClean="0"/>
              <a:t>SMART CONTRACT’S properties IN ETHEREUM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824347" y="199910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Contract address</a:t>
            </a:r>
          </a:p>
          <a:p>
            <a:r>
              <a:rPr lang="en-GB" sz="4000" dirty="0" smtClean="0">
                <a:latin typeface="+mj-lt"/>
              </a:rPr>
              <a:t>Balance</a:t>
            </a:r>
          </a:p>
          <a:p>
            <a:r>
              <a:rPr lang="en-GB" sz="4000" dirty="0" err="1" smtClean="0">
                <a:latin typeface="+mj-lt"/>
              </a:rPr>
              <a:t>Fallback</a:t>
            </a:r>
            <a:r>
              <a:rPr lang="en-GB" sz="4000" dirty="0" smtClean="0">
                <a:latin typeface="+mj-lt"/>
              </a:rPr>
              <a:t> </a:t>
            </a:r>
            <a:r>
              <a:rPr lang="en-GB" sz="4000" dirty="0">
                <a:latin typeface="American Typewriter" charset="0"/>
                <a:ea typeface="American Typewriter" charset="0"/>
                <a:cs typeface="American Typewriter" charset="0"/>
              </a:rPr>
              <a:t>function()</a:t>
            </a:r>
          </a:p>
          <a:p>
            <a:r>
              <a:rPr lang="en-GB" sz="4000" dirty="0" smtClean="0">
                <a:latin typeface="+mj-lt"/>
              </a:rPr>
              <a:t>Variable </a:t>
            </a:r>
            <a:r>
              <a:rPr lang="en-GB" sz="40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msg</a:t>
            </a:r>
            <a:r>
              <a:rPr lang="en-GB" sz="4000" dirty="0" smtClean="0">
                <a:latin typeface="American Typewriter" charset="0"/>
                <a:ea typeface="American Typewriter" charset="0"/>
                <a:cs typeface="American Typewriter" charset="0"/>
              </a:rPr>
              <a:t> (amount, data)</a:t>
            </a:r>
          </a:p>
          <a:p>
            <a:r>
              <a:rPr lang="en-GB" sz="4000" dirty="0">
                <a:latin typeface="+mj-lt"/>
              </a:rPr>
              <a:t>Gas </a:t>
            </a:r>
            <a:r>
              <a:rPr lang="en-GB" sz="4000" dirty="0" smtClean="0">
                <a:latin typeface="+mj-lt"/>
              </a:rPr>
              <a:t>system </a:t>
            </a:r>
          </a:p>
          <a:p>
            <a:pPr lvl="1"/>
            <a:r>
              <a:rPr lang="en-GB" sz="4000" dirty="0" smtClean="0">
                <a:latin typeface="+mj-lt"/>
              </a:rPr>
              <a:t>Gas limit</a:t>
            </a:r>
          </a:p>
          <a:p>
            <a:pPr lvl="1"/>
            <a:r>
              <a:rPr lang="en-GB" sz="4000" dirty="0" smtClean="0">
                <a:latin typeface="+mj-lt"/>
              </a:rPr>
              <a:t>Gas price</a:t>
            </a:r>
            <a:endParaRPr lang="en-GB" sz="4000" dirty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422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3.4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cxnSp>
        <p:nvCxnSpPr>
          <p:cNvPr id="9" name="Connettore 2 8"/>
          <p:cNvCxnSpPr/>
          <p:nvPr/>
        </p:nvCxnSpPr>
        <p:spPr>
          <a:xfrm flipV="1">
            <a:off x="4645420" y="2891500"/>
            <a:ext cx="2336613" cy="223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638" y="2449301"/>
            <a:ext cx="4037610" cy="167964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462" y="934579"/>
            <a:ext cx="1486962" cy="1387831"/>
          </a:xfrm>
          <a:prstGeom prst="rect">
            <a:avLst/>
          </a:prstGeom>
        </p:spPr>
      </p:pic>
      <p:cxnSp>
        <p:nvCxnSpPr>
          <p:cNvPr id="15" name="Connettore 2 14"/>
          <p:cNvCxnSpPr/>
          <p:nvPr/>
        </p:nvCxnSpPr>
        <p:spPr>
          <a:xfrm flipH="1">
            <a:off x="4544831" y="3823854"/>
            <a:ext cx="2360933" cy="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329657" y="4657774"/>
            <a:ext cx="1002868" cy="1002868"/>
          </a:xfrm>
          <a:prstGeom prst="rect">
            <a:avLst/>
          </a:prstGeom>
        </p:spPr>
      </p:pic>
      <p:grpSp>
        <p:nvGrpSpPr>
          <p:cNvPr id="13" name="Gruppo 12"/>
          <p:cNvGrpSpPr/>
          <p:nvPr/>
        </p:nvGrpSpPr>
        <p:grpSpPr>
          <a:xfrm>
            <a:off x="7689217" y="992328"/>
            <a:ext cx="3844117" cy="4858269"/>
            <a:chOff x="7689217" y="992328"/>
            <a:chExt cx="3844117" cy="4858269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684652">
              <a:off x="7814185" y="4293966"/>
              <a:ext cx="2007455" cy="1421947"/>
            </a:xfrm>
            <a:prstGeom prst="rect">
              <a:avLst/>
            </a:prstGeom>
          </p:spPr>
        </p:pic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82863">
              <a:off x="10484356" y="992328"/>
              <a:ext cx="1048978" cy="1216814"/>
            </a:xfrm>
            <a:prstGeom prst="rect">
              <a:avLst/>
            </a:prstGeom>
          </p:spPr>
        </p:pic>
        <p:pic>
          <p:nvPicPr>
            <p:cNvPr id="11" name="Immagin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82592">
              <a:off x="10098064" y="4321199"/>
              <a:ext cx="815042" cy="1529398"/>
            </a:xfrm>
            <a:prstGeom prst="rect">
              <a:avLst/>
            </a:prstGeom>
          </p:spPr>
        </p:pic>
        <p:pic>
          <p:nvPicPr>
            <p:cNvPr id="12" name="Immagin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9217" y="1210616"/>
              <a:ext cx="1335426" cy="1394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127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11615 7.40741E-7 C 0.1681 7.40741E-7 0.23242 -0.11505 0.23242 -0.20718 L 0.23242 -0.4134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-2067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1.73472E-17 L -0.15742 1.73472E-17 C -0.22786 1.73472E-17 -0.31471 0.12894 -0.31471 0.23472 L -0.31471 0.46944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42" y="234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lvl="0" indent="-742950" defTabSz="914400">
              <a:spcBef>
                <a:spcPts val="0"/>
              </a:spcBef>
              <a:defRPr/>
            </a:pPr>
            <a:r>
              <a:rPr lang="en-GB" dirty="0"/>
              <a:t>3.4 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grpSp>
        <p:nvGrpSpPr>
          <p:cNvPr id="4" name="Gruppo 3"/>
          <p:cNvGrpSpPr/>
          <p:nvPr/>
        </p:nvGrpSpPr>
        <p:grpSpPr>
          <a:xfrm>
            <a:off x="1770518" y="2045097"/>
            <a:ext cx="9096649" cy="3323640"/>
            <a:chOff x="1554321" y="2002567"/>
            <a:chExt cx="9096649" cy="3323640"/>
          </a:xfrm>
        </p:grpSpPr>
        <p:grpSp>
          <p:nvGrpSpPr>
            <p:cNvPr id="2" name="Gruppo 1"/>
            <p:cNvGrpSpPr/>
            <p:nvPr/>
          </p:nvGrpSpPr>
          <p:grpSpPr>
            <a:xfrm>
              <a:off x="1554321" y="2002567"/>
              <a:ext cx="9096649" cy="3323640"/>
              <a:chOff x="1554321" y="2002567"/>
              <a:chExt cx="9096649" cy="3323640"/>
            </a:xfrm>
          </p:grpSpPr>
          <p:pic>
            <p:nvPicPr>
              <p:cNvPr id="12" name="Immagin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54321" y="2176651"/>
                <a:ext cx="2174528" cy="2178152"/>
              </a:xfrm>
              <a:prstGeom prst="rect">
                <a:avLst/>
              </a:prstGeom>
            </p:spPr>
          </p:pic>
          <p:cxnSp>
            <p:nvCxnSpPr>
              <p:cNvPr id="13" name="Connettore 2 12"/>
              <p:cNvCxnSpPr/>
              <p:nvPr/>
            </p:nvCxnSpPr>
            <p:spPr>
              <a:xfrm>
                <a:off x="4625149" y="2949788"/>
                <a:ext cx="2832462" cy="1886"/>
              </a:xfrm>
              <a:prstGeom prst="straightConnector1">
                <a:avLst/>
              </a:prstGeom>
              <a:ln w="5715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Immagin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9188" y="3554861"/>
                <a:ext cx="1771346" cy="1771346"/>
              </a:xfrm>
              <a:prstGeom prst="rect">
                <a:avLst/>
              </a:prstGeom>
            </p:spPr>
          </p:pic>
          <p:pic>
            <p:nvPicPr>
              <p:cNvPr id="17" name="Immagine 1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53145" y="2002567"/>
                <a:ext cx="2397825" cy="2397825"/>
              </a:xfrm>
              <a:prstGeom prst="rect">
                <a:avLst/>
              </a:prstGeom>
            </p:spPr>
          </p:pic>
        </p:grpSp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0681" y="4099492"/>
              <a:ext cx="604326" cy="251400"/>
            </a:xfrm>
            <a:prstGeom prst="rect">
              <a:avLst/>
            </a:prstGeom>
          </p:spPr>
        </p:pic>
      </p:grpSp>
      <p:pic>
        <p:nvPicPr>
          <p:cNvPr id="11" name="Immagin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54" y="1369368"/>
            <a:ext cx="5038359" cy="50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lvl="0" indent="-742950" defTabSz="914400">
              <a:spcBef>
                <a:spcPts val="0"/>
              </a:spcBef>
              <a:defRPr/>
            </a:pPr>
            <a:r>
              <a:rPr lang="en-GB" dirty="0"/>
              <a:t>3.4 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cxnSp>
        <p:nvCxnSpPr>
          <p:cNvPr id="26" name="Connettore 2 25"/>
          <p:cNvCxnSpPr/>
          <p:nvPr/>
        </p:nvCxnSpPr>
        <p:spPr>
          <a:xfrm flipV="1">
            <a:off x="10249303" y="2838626"/>
            <a:ext cx="23630" cy="14661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magin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559" y="3320532"/>
            <a:ext cx="819316" cy="819316"/>
          </a:xfrm>
          <a:prstGeom prst="rect">
            <a:avLst/>
          </a:prstGeom>
        </p:spPr>
      </p:pic>
      <p:grpSp>
        <p:nvGrpSpPr>
          <p:cNvPr id="2" name="Gruppo 1"/>
          <p:cNvGrpSpPr/>
          <p:nvPr/>
        </p:nvGrpSpPr>
        <p:grpSpPr>
          <a:xfrm>
            <a:off x="344533" y="1385179"/>
            <a:ext cx="2738365" cy="1983786"/>
            <a:chOff x="344533" y="1385179"/>
            <a:chExt cx="2738365" cy="1983786"/>
          </a:xfrm>
        </p:grpSpPr>
        <p:pic>
          <p:nvPicPr>
            <p:cNvPr id="23" name="Immagine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658" y="2827725"/>
              <a:ext cx="541240" cy="541240"/>
            </a:xfrm>
            <a:prstGeom prst="rect">
              <a:avLst/>
            </a:prstGeom>
          </p:spPr>
        </p:pic>
        <p:pic>
          <p:nvPicPr>
            <p:cNvPr id="27" name="Immagine 2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44533" y="1385179"/>
              <a:ext cx="1967243" cy="1669956"/>
            </a:xfrm>
            <a:prstGeom prst="rect">
              <a:avLst/>
            </a:prstGeom>
          </p:spPr>
        </p:pic>
        <p:sp>
          <p:nvSpPr>
            <p:cNvPr id="28" name="CasellaDiTesto 27"/>
            <p:cNvSpPr txBox="1"/>
            <p:nvPr/>
          </p:nvSpPr>
          <p:spPr>
            <a:xfrm>
              <a:off x="519547" y="1630661"/>
              <a:ext cx="18936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400" b="1" err="1" smtClean="0">
                  <a:solidFill>
                    <a:schemeClr val="bg1"/>
                  </a:solidFill>
                  <a:latin typeface="+mj-lt"/>
                </a:rPr>
                <a:t>Where</a:t>
              </a:r>
              <a:r>
                <a:rPr lang="it-IT" sz="2400" b="1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it-IT" sz="2400" b="1" dirty="0" err="1" smtClean="0">
                  <a:solidFill>
                    <a:schemeClr val="bg1"/>
                  </a:solidFill>
                  <a:latin typeface="+mj-lt"/>
                </a:rPr>
                <a:t>is</a:t>
              </a:r>
              <a:r>
                <a:rPr lang="it-IT" sz="2400" b="1" dirty="0" smtClean="0">
                  <a:solidFill>
                    <a:schemeClr val="bg1"/>
                  </a:solidFill>
                  <a:latin typeface="+mj-lt"/>
                </a:rPr>
                <a:t> </a:t>
              </a:r>
            </a:p>
            <a:p>
              <a:r>
                <a:rPr lang="it-IT" sz="2400" b="1" dirty="0" err="1" smtClean="0">
                  <a:solidFill>
                    <a:schemeClr val="bg1"/>
                  </a:solidFill>
                  <a:latin typeface="+mj-lt"/>
                </a:rPr>
                <a:t>my</a:t>
              </a:r>
              <a:r>
                <a:rPr lang="it-IT" sz="2400" b="1" dirty="0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it-IT" sz="2400" b="1" dirty="0" err="1" smtClean="0">
                  <a:solidFill>
                    <a:schemeClr val="bg1"/>
                  </a:solidFill>
                  <a:latin typeface="+mj-lt"/>
                </a:rPr>
                <a:t>phone</a:t>
              </a:r>
              <a:r>
                <a:rPr lang="it-IT" sz="2400" b="1" dirty="0" smtClean="0">
                  <a:solidFill>
                    <a:schemeClr val="bg1"/>
                  </a:solidFill>
                  <a:latin typeface="+mj-lt"/>
                </a:rPr>
                <a:t>?</a:t>
              </a:r>
              <a:endParaRPr lang="it-IT" sz="24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0" name="Immagin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113" y="1728181"/>
            <a:ext cx="1688132" cy="1575590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2273" y="3175615"/>
            <a:ext cx="821227" cy="821227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19" y="3035847"/>
            <a:ext cx="1921990" cy="1921990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7546" y="1450640"/>
            <a:ext cx="799053" cy="799053"/>
          </a:xfrm>
          <a:prstGeom prst="rect">
            <a:avLst/>
          </a:prstGeom>
        </p:spPr>
      </p:pic>
      <p:grpSp>
        <p:nvGrpSpPr>
          <p:cNvPr id="51" name="Gruppo 50"/>
          <p:cNvGrpSpPr/>
          <p:nvPr/>
        </p:nvGrpSpPr>
        <p:grpSpPr>
          <a:xfrm>
            <a:off x="4302784" y="1480077"/>
            <a:ext cx="3272495" cy="1004371"/>
            <a:chOff x="4352499" y="1470418"/>
            <a:chExt cx="3272495" cy="1004371"/>
          </a:xfrm>
        </p:grpSpPr>
        <p:cxnSp>
          <p:nvCxnSpPr>
            <p:cNvPr id="15" name="Connettore 2 14"/>
            <p:cNvCxnSpPr/>
            <p:nvPr/>
          </p:nvCxnSpPr>
          <p:spPr>
            <a:xfrm>
              <a:off x="4352499" y="2466490"/>
              <a:ext cx="3272495" cy="8299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Immagine 34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492" y="1470418"/>
              <a:ext cx="759497" cy="759497"/>
            </a:xfrm>
            <a:prstGeom prst="rect">
              <a:avLst/>
            </a:prstGeom>
          </p:spPr>
        </p:pic>
        <p:pic>
          <p:nvPicPr>
            <p:cNvPr id="37" name="Immagine 3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7483">
              <a:off x="5201169" y="1760560"/>
              <a:ext cx="696935" cy="650473"/>
            </a:xfrm>
            <a:prstGeom prst="rect">
              <a:avLst/>
            </a:prstGeom>
          </p:spPr>
        </p:pic>
      </p:grpSp>
      <p:grpSp>
        <p:nvGrpSpPr>
          <p:cNvPr id="19" name="Gruppo 18"/>
          <p:cNvGrpSpPr/>
          <p:nvPr/>
        </p:nvGrpSpPr>
        <p:grpSpPr>
          <a:xfrm>
            <a:off x="8541955" y="192043"/>
            <a:ext cx="3364501" cy="2397825"/>
            <a:chOff x="6603973" y="-121856"/>
            <a:chExt cx="3364501" cy="2397825"/>
          </a:xfrm>
        </p:grpSpPr>
        <p:grpSp>
          <p:nvGrpSpPr>
            <p:cNvPr id="18" name="Gruppo 17"/>
            <p:cNvGrpSpPr/>
            <p:nvPr/>
          </p:nvGrpSpPr>
          <p:grpSpPr>
            <a:xfrm>
              <a:off x="6603973" y="-121856"/>
              <a:ext cx="3364501" cy="2397825"/>
              <a:chOff x="6603973" y="-121856"/>
              <a:chExt cx="3364501" cy="2397825"/>
            </a:xfrm>
          </p:grpSpPr>
          <p:pic>
            <p:nvPicPr>
              <p:cNvPr id="24" name="Immagine 23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03973" y="-121856"/>
                <a:ext cx="2397825" cy="2397825"/>
              </a:xfrm>
              <a:prstGeom prst="rect">
                <a:avLst/>
              </a:prstGeom>
            </p:spPr>
          </p:pic>
          <p:pic>
            <p:nvPicPr>
              <p:cNvPr id="33" name="Immagine 32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63115" y="94123"/>
                <a:ext cx="1305359" cy="1305359"/>
              </a:xfrm>
              <a:prstGeom prst="rect">
                <a:avLst/>
              </a:prstGeom>
            </p:spPr>
          </p:pic>
        </p:grpSp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7597" y="1946783"/>
              <a:ext cx="604326" cy="251400"/>
            </a:xfrm>
            <a:prstGeom prst="rect">
              <a:avLst/>
            </a:prstGeom>
          </p:spPr>
        </p:pic>
      </p:grpSp>
      <p:grpSp>
        <p:nvGrpSpPr>
          <p:cNvPr id="40" name="Gruppo 39"/>
          <p:cNvGrpSpPr/>
          <p:nvPr/>
        </p:nvGrpSpPr>
        <p:grpSpPr>
          <a:xfrm>
            <a:off x="8373097" y="2873152"/>
            <a:ext cx="2356712" cy="3333697"/>
            <a:chOff x="8373097" y="2873152"/>
            <a:chExt cx="2356712" cy="3333697"/>
          </a:xfrm>
        </p:grpSpPr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064487" y="4541527"/>
              <a:ext cx="1665322" cy="1665322"/>
            </a:xfrm>
            <a:prstGeom prst="rect">
              <a:avLst/>
            </a:prstGeom>
          </p:spPr>
        </p:pic>
        <p:grpSp>
          <p:nvGrpSpPr>
            <p:cNvPr id="10" name="Gruppo 9"/>
            <p:cNvGrpSpPr/>
            <p:nvPr/>
          </p:nvGrpSpPr>
          <p:grpSpPr>
            <a:xfrm>
              <a:off x="8373097" y="2873152"/>
              <a:ext cx="910050" cy="1500302"/>
              <a:chOff x="8373097" y="2877898"/>
              <a:chExt cx="910050" cy="1500302"/>
            </a:xfrm>
          </p:grpSpPr>
          <p:cxnSp>
            <p:nvCxnSpPr>
              <p:cNvPr id="25" name="Connettore 2 24"/>
              <p:cNvCxnSpPr/>
              <p:nvPr/>
            </p:nvCxnSpPr>
            <p:spPr>
              <a:xfrm>
                <a:off x="9283147" y="2877898"/>
                <a:ext cx="0" cy="1500302"/>
              </a:xfrm>
              <a:prstGeom prst="straightConnector1">
                <a:avLst/>
              </a:prstGeom>
              <a:ln w="57150"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4" name="Immagine 33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3097" y="2970995"/>
                <a:ext cx="837653" cy="837653"/>
              </a:xfrm>
              <a:prstGeom prst="rect">
                <a:avLst/>
              </a:prstGeom>
            </p:spPr>
          </p:pic>
        </p:grpSp>
        <p:pic>
          <p:nvPicPr>
            <p:cNvPr id="39" name="Immagine 3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8534100" y="3861575"/>
              <a:ext cx="501954" cy="501954"/>
            </a:xfrm>
            <a:prstGeom prst="rect">
              <a:avLst/>
            </a:prstGeom>
          </p:spPr>
        </p:pic>
      </p:grpSp>
      <p:sp>
        <p:nvSpPr>
          <p:cNvPr id="41" name="CasellaDiTesto 40"/>
          <p:cNvSpPr txBox="1"/>
          <p:nvPr/>
        </p:nvSpPr>
        <p:spPr>
          <a:xfrm>
            <a:off x="10467833" y="30570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44" name="Gruppo 43"/>
          <p:cNvGrpSpPr/>
          <p:nvPr/>
        </p:nvGrpSpPr>
        <p:grpSpPr>
          <a:xfrm>
            <a:off x="6894920" y="87073"/>
            <a:ext cx="1967243" cy="1669956"/>
            <a:chOff x="1328172" y="4685769"/>
            <a:chExt cx="1967243" cy="1669956"/>
          </a:xfrm>
        </p:grpSpPr>
        <p:pic>
          <p:nvPicPr>
            <p:cNvPr id="42" name="Immagine 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28172" y="4685769"/>
              <a:ext cx="1967243" cy="1669956"/>
            </a:xfrm>
            <a:prstGeom prst="rect">
              <a:avLst/>
            </a:prstGeom>
          </p:spPr>
        </p:pic>
        <p:sp>
          <p:nvSpPr>
            <p:cNvPr id="43" name="CasellaDiTesto 42"/>
            <p:cNvSpPr txBox="1"/>
            <p:nvPr/>
          </p:nvSpPr>
          <p:spPr>
            <a:xfrm>
              <a:off x="1618435" y="4972995"/>
              <a:ext cx="13246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smtClean="0">
                  <a:solidFill>
                    <a:schemeClr val="bg1"/>
                  </a:solidFill>
                  <a:latin typeface="+mj-lt"/>
                </a:rPr>
                <a:t>I </a:t>
              </a:r>
              <a:r>
                <a:rPr lang="it-IT" b="1" err="1" smtClean="0">
                  <a:solidFill>
                    <a:schemeClr val="bg1"/>
                  </a:solidFill>
                  <a:latin typeface="+mj-lt"/>
                </a:rPr>
                <a:t>will</a:t>
              </a:r>
              <a:r>
                <a:rPr lang="it-IT" b="1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it-IT" b="1" err="1" smtClean="0">
                  <a:solidFill>
                    <a:schemeClr val="bg1"/>
                  </a:solidFill>
                  <a:latin typeface="+mj-lt"/>
                </a:rPr>
                <a:t>check</a:t>
              </a:r>
              <a:r>
                <a:rPr lang="it-IT" b="1" smtClean="0">
                  <a:solidFill>
                    <a:schemeClr val="bg1"/>
                  </a:solidFill>
                  <a:latin typeface="+mj-lt"/>
                </a:rPr>
                <a:t> </a:t>
              </a:r>
            </a:p>
            <a:p>
              <a:r>
                <a:rPr lang="it-IT" b="1" err="1" smtClean="0">
                  <a:solidFill>
                    <a:schemeClr val="bg1"/>
                  </a:solidFill>
                  <a:latin typeface="+mj-lt"/>
                </a:rPr>
                <a:t>it</a:t>
              </a:r>
              <a:r>
                <a:rPr lang="it-IT" b="1" smtClean="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it-IT" b="1" err="1" smtClean="0">
                  <a:solidFill>
                    <a:schemeClr val="bg1"/>
                  </a:solidFill>
                  <a:latin typeface="+mj-lt"/>
                </a:rPr>
                <a:t>again</a:t>
              </a:r>
              <a:r>
                <a:rPr lang="it-IT" b="1" smtClean="0">
                  <a:solidFill>
                    <a:schemeClr val="bg1"/>
                  </a:solidFill>
                  <a:latin typeface="+mj-lt"/>
                </a:rPr>
                <a:t> in </a:t>
              </a:r>
            </a:p>
            <a:p>
              <a:r>
                <a:rPr lang="it-IT" b="1" smtClean="0">
                  <a:solidFill>
                    <a:schemeClr val="bg1"/>
                  </a:solidFill>
                  <a:latin typeface="+mj-lt"/>
                </a:rPr>
                <a:t>2 </a:t>
              </a:r>
              <a:r>
                <a:rPr lang="it-IT" b="1" err="1" smtClean="0">
                  <a:solidFill>
                    <a:schemeClr val="bg1"/>
                  </a:solidFill>
                  <a:latin typeface="+mj-lt"/>
                </a:rPr>
                <a:t>days</a:t>
              </a:r>
              <a:r>
                <a:rPr lang="it-IT" b="1" smtClean="0">
                  <a:solidFill>
                    <a:schemeClr val="bg1"/>
                  </a:solidFill>
                  <a:latin typeface="+mj-lt"/>
                </a:rPr>
                <a:t>..</a:t>
              </a:r>
              <a:endParaRPr lang="it-IT" b="1">
                <a:solidFill>
                  <a:schemeClr val="bg1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113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C 0.00717 -0.01551 0.03217 -0.03033 0.04128 -0.03033 C 0.09688 -0.03033 0.1543 0.20879 0.1543 0.44838 C 0.1543 0.32754 0.18308 0.20879 0.21003 0.20879 C 0.23881 0.20879 0.26563 0.3294 0.26563 0.44838 C 0.26563 0.38889 0.27982 0.32754 0.29428 0.32754 C 0.3086 0.32754 0.32305 0.38703 0.32305 0.44838 C 0.32305 0.41759 0.33021 0.38889 0.33724 0.38889 C 0.34467 0.38889 0.35157 0.41921 0.35157 0.44838 C 0.35157 0.43264 0.35508 0.41759 0.35886 0.41759 C 0.36068 0.41759 0.36602 0.4331 0.36602 0.44838 C 0.36602 0.44074 0.36797 0.43264 0.36967 0.43264 C 0.36967 0.43078 0.37305 0.44028 0.37305 0.44838 C 0.37305 0.44421 0.37305 0.44074 0.37487 0.44074 C 0.37487 0.44236 0.37683 0.44467 0.37683 0.44838 C 0.37683 0.44653 0.37683 0.44421 0.37683 0.44236 C 0.37865 0.44236 0.37865 0.44421 0.37865 0.44653 C 0.3806 0.44653 0.3806 0.44467 0.3806 0.44236 C 0.38256 0.44236 0.38256 0.44421 0.38256 0.44653 " pathEditMode="relative" rAng="0" ptsTypes="AAAAAAAAAAAAAAAAAAA">
                                      <p:cBhvr>
                                        <p:cTn id="44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28" y="20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54167E-6 -4.81481E-6 L 8.54167E-6 -4.81481E-6 C -0.0263 0.03565 -0.02083 0.02871 -0.05494 0.07153 C -0.08346 0.10741 -0.10325 0.13195 -0.1332 0.16505 C -0.15064 0.18426 -0.18945 0.22315 -0.20598 0.23889 C -0.21822 0.25047 -0.23098 0.26042 -0.24296 0.27269 C -0.25078 0.28056 -0.25846 0.28935 -0.2664 0.29653 C -0.29335 0.32037 -0.28229 0.30787 -0.30234 0.32246 C -0.30455 0.32408 -0.30663 0.32662 -0.30898 0.32848 C -0.31119 0.3301 -0.31354 0.33102 -0.31575 0.33241 L -0.31913 0.33426 C -0.32018 0.33496 -0.32122 0.33588 -0.32239 0.33635 C -0.32838 0.33843 -0.33463 0.33889 -0.34036 0.34236 C -0.34257 0.34375 -0.34479 0.34537 -0.347 0.3463 C -0.3526 0.34861 -0.35833 0.34954 -0.3638 0.35232 C -0.36887 0.35486 -0.37343 0.35949 -0.37838 0.36227 C -0.3832 0.36482 -0.38801 0.36644 -0.39296 0.36829 C -0.40507 0.37246 -0.40676 0.37223 -0.41874 0.37431 C -0.42734 0.37292 -0.43593 0.37246 -0.44439 0.37014 C -0.44583 0.36991 -0.44661 0.36713 -0.44778 0.36621 C -0.44921 0.36505 -0.45078 0.36505 -0.45234 0.36412 C -0.45338 0.36366 -0.45455 0.36297 -0.45559 0.36227 C -0.45859 0.34653 -0.45663 0.35973 -0.45559 0.32639 C -0.45559 0.32315 -0.45559 0.31968 -0.45559 0.31644 L -0.46341 0.33033 L -0.45338 0.31435 " pathEditMode="relative" ptsTypes="AAAAAAAAAAAAAAAAAAAAAAAAAA">
                                      <p:cBhvr>
                                        <p:cTn id="6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lvl="0" indent="-742950" defTabSz="914400">
              <a:spcBef>
                <a:spcPts val="0"/>
              </a:spcBef>
              <a:defRPr/>
            </a:pPr>
            <a:r>
              <a:rPr lang="en-GB" dirty="0"/>
              <a:t>3.4 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grpSp>
        <p:nvGrpSpPr>
          <p:cNvPr id="9" name="Gruppo 8"/>
          <p:cNvGrpSpPr/>
          <p:nvPr/>
        </p:nvGrpSpPr>
        <p:grpSpPr>
          <a:xfrm>
            <a:off x="4599981" y="1546348"/>
            <a:ext cx="4612839" cy="4064790"/>
            <a:chOff x="596241" y="2002567"/>
            <a:chExt cx="4612839" cy="4064790"/>
          </a:xfrm>
        </p:grpSpPr>
        <p:grpSp>
          <p:nvGrpSpPr>
            <p:cNvPr id="6" name="Gruppo 5"/>
            <p:cNvGrpSpPr/>
            <p:nvPr/>
          </p:nvGrpSpPr>
          <p:grpSpPr>
            <a:xfrm>
              <a:off x="2301142" y="2002567"/>
              <a:ext cx="2907938" cy="1900144"/>
              <a:chOff x="2301142" y="2002567"/>
              <a:chExt cx="2907938" cy="1900144"/>
            </a:xfrm>
          </p:grpSpPr>
          <p:pic>
            <p:nvPicPr>
              <p:cNvPr id="13" name="Immagin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01142" y="2002567"/>
                <a:ext cx="2636497" cy="1900144"/>
              </a:xfrm>
              <a:prstGeom prst="rect">
                <a:avLst/>
              </a:prstGeom>
            </p:spPr>
          </p:pic>
          <p:sp>
            <p:nvSpPr>
              <p:cNvPr id="11" name="CasellaDiTesto 10"/>
              <p:cNvSpPr txBox="1"/>
              <p:nvPr/>
            </p:nvSpPr>
            <p:spPr>
              <a:xfrm>
                <a:off x="2948888" y="2214435"/>
                <a:ext cx="2260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smtClean="0">
                    <a:solidFill>
                      <a:schemeClr val="bg1"/>
                    </a:solidFill>
                    <a:latin typeface="+mj-lt"/>
                  </a:rPr>
                  <a:t>I </a:t>
                </a:r>
                <a:r>
                  <a:rPr lang="it-IT" sz="2400" b="1" err="1" smtClean="0">
                    <a:solidFill>
                      <a:schemeClr val="bg1"/>
                    </a:solidFill>
                    <a:latin typeface="+mj-lt"/>
                  </a:rPr>
                  <a:t>could</a:t>
                </a:r>
                <a:r>
                  <a:rPr lang="it-IT" sz="2400" b="1" smtClean="0">
                    <a:solidFill>
                      <a:schemeClr val="bg1"/>
                    </a:solidFill>
                    <a:latin typeface="+mj-lt"/>
                  </a:rPr>
                  <a:t> use </a:t>
                </a:r>
              </a:p>
              <a:p>
                <a:r>
                  <a:rPr lang="it-IT" sz="2400" b="1" smtClean="0">
                    <a:solidFill>
                      <a:schemeClr val="bg1"/>
                    </a:solidFill>
                    <a:latin typeface="+mj-lt"/>
                  </a:rPr>
                  <a:t>a Smart </a:t>
                </a:r>
                <a:r>
                  <a:rPr lang="it-IT" sz="2400" b="1" err="1" smtClean="0">
                    <a:solidFill>
                      <a:schemeClr val="bg1"/>
                    </a:solidFill>
                    <a:latin typeface="+mj-lt"/>
                  </a:rPr>
                  <a:t>Contract</a:t>
                </a:r>
                <a:r>
                  <a:rPr lang="it-IT" sz="2400" b="1" smtClean="0">
                    <a:solidFill>
                      <a:schemeClr val="bg1"/>
                    </a:solidFill>
                    <a:latin typeface="+mj-lt"/>
                  </a:rPr>
                  <a:t>!</a:t>
                </a:r>
                <a:endParaRPr lang="it-IT" sz="2400" b="1">
                  <a:solidFill>
                    <a:schemeClr val="bg1"/>
                  </a:solidFill>
                  <a:latin typeface="+mj-lt"/>
                </a:endParaRPr>
              </a:p>
            </p:txBody>
          </p:sp>
        </p:grpSp>
        <p:pic>
          <p:nvPicPr>
            <p:cNvPr id="16" name="Immagin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241" y="3787069"/>
              <a:ext cx="2380071" cy="2280288"/>
            </a:xfrm>
            <a:prstGeom prst="rect">
              <a:avLst/>
            </a:prstGeom>
          </p:spPr>
        </p:pic>
        <p:pic>
          <p:nvPicPr>
            <p:cNvPr id="12" name="Immagin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876" y="2091046"/>
              <a:ext cx="1645835" cy="1574210"/>
            </a:xfrm>
            <a:prstGeom prst="rect">
              <a:avLst/>
            </a:prstGeom>
          </p:spPr>
        </p:pic>
        <p:pic>
          <p:nvPicPr>
            <p:cNvPr id="32" name="Immagine 3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18"/>
            <a:stretch/>
          </p:blipFill>
          <p:spPr>
            <a:xfrm rot="1248540">
              <a:off x="1536336" y="2575724"/>
              <a:ext cx="408914" cy="499372"/>
            </a:xfrm>
            <a:prstGeom prst="rect">
              <a:avLst/>
            </a:prstGeom>
          </p:spPr>
        </p:pic>
        <p:pic>
          <p:nvPicPr>
            <p:cNvPr id="14" name="Immagin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713" y="4515085"/>
              <a:ext cx="598706" cy="572651"/>
            </a:xfrm>
            <a:prstGeom prst="rect">
              <a:avLst/>
            </a:prstGeom>
          </p:spPr>
        </p:pic>
      </p:grpSp>
      <p:grpSp>
        <p:nvGrpSpPr>
          <p:cNvPr id="15" name="Gruppo 14"/>
          <p:cNvGrpSpPr/>
          <p:nvPr/>
        </p:nvGrpSpPr>
        <p:grpSpPr>
          <a:xfrm>
            <a:off x="4483041" y="938794"/>
            <a:ext cx="7452582" cy="5468933"/>
            <a:chOff x="4242601" y="916227"/>
            <a:chExt cx="7452582" cy="5468933"/>
          </a:xfrm>
        </p:grpSpPr>
        <p:cxnSp>
          <p:nvCxnSpPr>
            <p:cNvPr id="17" name="Connettore 2 16"/>
            <p:cNvCxnSpPr/>
            <p:nvPr/>
          </p:nvCxnSpPr>
          <p:spPr>
            <a:xfrm>
              <a:off x="4242601" y="3794322"/>
              <a:ext cx="2551812" cy="219"/>
            </a:xfrm>
            <a:prstGeom prst="straightConnector1">
              <a:avLst/>
            </a:prstGeom>
            <a:ln w="571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Immagine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5592" y="916227"/>
              <a:ext cx="3429591" cy="1426710"/>
            </a:xfrm>
            <a:prstGeom prst="rect">
              <a:avLst/>
            </a:prstGeom>
          </p:spPr>
        </p:pic>
        <p:pic>
          <p:nvPicPr>
            <p:cNvPr id="19" name="Immagine 1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818"/>
            <a:stretch/>
          </p:blipFill>
          <p:spPr>
            <a:xfrm>
              <a:off x="4992578" y="1863394"/>
              <a:ext cx="1308308" cy="1670421"/>
            </a:xfrm>
            <a:prstGeom prst="rect">
              <a:avLst/>
            </a:prstGeom>
          </p:spPr>
        </p:pic>
        <p:pic>
          <p:nvPicPr>
            <p:cNvPr id="20" name="Immagin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700" y="4426820"/>
              <a:ext cx="2914739" cy="1958340"/>
            </a:xfrm>
            <a:prstGeom prst="rect">
              <a:avLst/>
            </a:prstGeom>
          </p:spPr>
        </p:pic>
        <p:cxnSp>
          <p:nvCxnSpPr>
            <p:cNvPr id="21" name="Connettore 2 20"/>
            <p:cNvCxnSpPr/>
            <p:nvPr/>
          </p:nvCxnSpPr>
          <p:spPr>
            <a:xfrm>
              <a:off x="9940950" y="2793210"/>
              <a:ext cx="6141" cy="1481210"/>
            </a:xfrm>
            <a:prstGeom prst="straightConnector1">
              <a:avLst/>
            </a:prstGeom>
            <a:ln w="57150">
              <a:solidFill>
                <a:srgbClr val="FFC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Parentesi graffa aperta 21"/>
            <p:cNvSpPr/>
            <p:nvPr/>
          </p:nvSpPr>
          <p:spPr>
            <a:xfrm>
              <a:off x="7074939" y="1523781"/>
              <a:ext cx="1000153" cy="4511040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5769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-0.31797 0.0004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5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lvl="0" indent="-742950" defTabSz="914400">
              <a:spcBef>
                <a:spcPts val="0"/>
              </a:spcBef>
              <a:defRPr/>
            </a:pPr>
            <a:r>
              <a:rPr lang="en-GB" dirty="0"/>
              <a:t>3.4 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 flipV="1">
            <a:off x="3581400" y="2575561"/>
            <a:ext cx="1981200" cy="826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7" y="2312629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34" y="4270471"/>
            <a:ext cx="1688132" cy="1575590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3100915" y="4071327"/>
            <a:ext cx="5431894" cy="1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439" y="1841224"/>
            <a:ext cx="799053" cy="799053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523" y="1442429"/>
            <a:ext cx="694298" cy="694298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8" y="2118275"/>
            <a:ext cx="759497" cy="759497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3" y="2989105"/>
            <a:ext cx="536197" cy="536197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6050345" y="1557258"/>
            <a:ext cx="1256870" cy="1604746"/>
          </a:xfrm>
          <a:prstGeom prst="rect">
            <a:avLst/>
          </a:prstGeom>
        </p:spPr>
      </p:pic>
      <p:cxnSp>
        <p:nvCxnSpPr>
          <p:cNvPr id="28" name="Connettore 2 27"/>
          <p:cNvCxnSpPr/>
          <p:nvPr/>
        </p:nvCxnSpPr>
        <p:spPr>
          <a:xfrm>
            <a:off x="7794960" y="2548592"/>
            <a:ext cx="1547160" cy="976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905" y="3519444"/>
            <a:ext cx="2334944" cy="97133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9880" y="4300048"/>
            <a:ext cx="1341902" cy="13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4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lvl="0" indent="-742950" defTabSz="914400">
              <a:spcBef>
                <a:spcPts val="0"/>
              </a:spcBef>
              <a:defRPr/>
            </a:pPr>
            <a:r>
              <a:rPr lang="en-GB" dirty="0"/>
              <a:t>3.4 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 flipV="1">
            <a:off x="3580927" y="2276678"/>
            <a:ext cx="2308660" cy="13991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7" y="2312629"/>
            <a:ext cx="2174528" cy="2178152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493" y="1149820"/>
            <a:ext cx="694298" cy="69429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6170943" y="921807"/>
            <a:ext cx="1256870" cy="160474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181" y="1432083"/>
            <a:ext cx="1235299" cy="1237358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49" y="1807511"/>
            <a:ext cx="304601" cy="30460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45857" y="4320972"/>
            <a:ext cx="1307041" cy="1641502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654" y="4516527"/>
            <a:ext cx="1267826" cy="1269939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74" y="4888468"/>
            <a:ext cx="315561" cy="315561"/>
          </a:xfrm>
          <a:prstGeom prst="rect">
            <a:avLst/>
          </a:prstGeom>
        </p:spPr>
      </p:pic>
      <p:cxnSp>
        <p:nvCxnSpPr>
          <p:cNvPr id="32" name="Connettore 2 31"/>
          <p:cNvCxnSpPr/>
          <p:nvPr/>
        </p:nvCxnSpPr>
        <p:spPr>
          <a:xfrm>
            <a:off x="3574514" y="3703232"/>
            <a:ext cx="2315072" cy="12354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98" y="4835246"/>
            <a:ext cx="819316" cy="8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9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1804073" cy="1067385"/>
          </a:xfrm>
        </p:spPr>
        <p:txBody>
          <a:bodyPr>
            <a:noAutofit/>
          </a:bodyPr>
          <a:lstStyle/>
          <a:p>
            <a:pPr marL="742950" indent="-742950" defTabSz="914400">
              <a:spcBef>
                <a:spcPts val="0"/>
              </a:spcBef>
              <a:defRPr/>
            </a:pPr>
            <a:r>
              <a:rPr lang="en-GB" sz="4000" dirty="0" smtClean="0"/>
              <a:t>3.5 </a:t>
            </a:r>
            <a:r>
              <a:rPr lang="en-GB" sz="4000" dirty="0"/>
              <a:t>Traditional </a:t>
            </a:r>
            <a:r>
              <a:rPr lang="en-GB" sz="4000" dirty="0" err="1" smtClean="0"/>
              <a:t>ContractS</a:t>
            </a:r>
            <a:r>
              <a:rPr lang="en-GB" sz="4000" dirty="0" smtClean="0"/>
              <a:t> </a:t>
            </a:r>
            <a:r>
              <a:rPr lang="en-GB" sz="4000" dirty="0"/>
              <a:t>vs. Smart Contracts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9"/>
          <a:stretch/>
        </p:blipFill>
        <p:spPr>
          <a:xfrm>
            <a:off x="2785258" y="1850166"/>
            <a:ext cx="6456306" cy="440812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09301" y="1156926"/>
            <a:ext cx="3304110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smtClean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TRADITIONAL</a:t>
            </a:r>
            <a:endParaRPr lang="de-CH" sz="4400" b="1" spc="5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>
                  <a:lumMod val="7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6712142" y="1156925"/>
            <a:ext cx="1830693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</a:t>
            </a:r>
            <a:endParaRPr lang="de-CH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98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3.6 A simple WALLET CONTRACT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3" y="1404357"/>
            <a:ext cx="11580804" cy="5517358"/>
          </a:xfrm>
          <a:prstGeom prst="rect">
            <a:avLst/>
          </a:prstGeom>
        </p:spPr>
      </p:pic>
      <p:cxnSp>
        <p:nvCxnSpPr>
          <p:cNvPr id="4" name="Connettore 2 3"/>
          <p:cNvCxnSpPr/>
          <p:nvPr/>
        </p:nvCxnSpPr>
        <p:spPr>
          <a:xfrm>
            <a:off x="750206" y="3138616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>
            <a:off x="725493" y="3908854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>
            <a:off x="1433383" y="4308389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>
            <a:off x="1462215" y="4707925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/>
          <p:nvPr/>
        </p:nvCxnSpPr>
        <p:spPr>
          <a:xfrm>
            <a:off x="1441620" y="5156887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/>
          <p:nvPr/>
        </p:nvCxnSpPr>
        <p:spPr>
          <a:xfrm>
            <a:off x="1466333" y="5502877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13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238898"/>
            <a:ext cx="10131425" cy="1456267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smtClean="0"/>
              <a:t>Content</a:t>
            </a:r>
            <a:endParaRPr lang="it-IT" sz="440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85801" y="2483320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3200" dirty="0" err="1" smtClean="0">
                <a:latin typeface="+mj-lt"/>
              </a:rPr>
              <a:t>Blockchain</a:t>
            </a:r>
            <a:r>
              <a:rPr lang="en-GB" sz="3200" dirty="0" smtClean="0">
                <a:latin typeface="+mj-lt"/>
              </a:rPr>
              <a:t>	</a:t>
            </a:r>
          </a:p>
          <a:p>
            <a:pPr lvl="1"/>
            <a:r>
              <a:rPr lang="en-GB" sz="2800" dirty="0" smtClean="0">
                <a:latin typeface="+mj-lt"/>
              </a:rPr>
              <a:t>What is a </a:t>
            </a:r>
            <a:r>
              <a:rPr lang="en-GB" sz="2800" dirty="0" err="1" smtClean="0">
                <a:latin typeface="+mj-lt"/>
              </a:rPr>
              <a:t>Blockchain</a:t>
            </a:r>
            <a:r>
              <a:rPr lang="en-GB" sz="2800" dirty="0" smtClean="0">
                <a:latin typeface="+mj-lt"/>
              </a:rPr>
              <a:t>?</a:t>
            </a:r>
          </a:p>
          <a:p>
            <a:pPr lvl="1"/>
            <a:r>
              <a:rPr lang="en-GB" sz="2800" dirty="0" smtClean="0">
                <a:latin typeface="+mj-lt"/>
              </a:rPr>
              <a:t>How does it work?</a:t>
            </a:r>
          </a:p>
          <a:p>
            <a:r>
              <a:rPr lang="en-GB" sz="3200" dirty="0" smtClean="0">
                <a:latin typeface="+mj-lt"/>
              </a:rPr>
              <a:t>Smart Contracts Introduction</a:t>
            </a:r>
          </a:p>
          <a:p>
            <a:pPr lvl="1"/>
            <a:r>
              <a:rPr lang="en-GB" sz="2800" dirty="0" smtClean="0">
                <a:latin typeface="+mj-lt"/>
              </a:rPr>
              <a:t>What is a Smart Contract?</a:t>
            </a:r>
          </a:p>
          <a:p>
            <a:pPr lvl="1"/>
            <a:r>
              <a:rPr lang="en-GB" sz="2800" dirty="0" smtClean="0">
                <a:latin typeface="+mj-lt"/>
              </a:rPr>
              <a:t>Scenario Example</a:t>
            </a:r>
          </a:p>
          <a:p>
            <a:pPr lvl="1"/>
            <a:r>
              <a:rPr lang="en-GB" sz="2800" dirty="0" smtClean="0">
                <a:latin typeface="+mj-lt"/>
              </a:rPr>
              <a:t>Traditional Contracts vs. Smart Contracts</a:t>
            </a:r>
          </a:p>
          <a:p>
            <a:pPr lvl="1"/>
            <a:r>
              <a:rPr lang="en-GB" sz="2800" dirty="0" smtClean="0">
                <a:latin typeface="+mj-lt"/>
              </a:rPr>
              <a:t>Possible applications</a:t>
            </a:r>
          </a:p>
          <a:p>
            <a:pPr lvl="1"/>
            <a:r>
              <a:rPr lang="en-GB" sz="2800" dirty="0" err="1" smtClean="0">
                <a:latin typeface="+mj-lt"/>
              </a:rPr>
              <a:t>Ethereum</a:t>
            </a:r>
            <a:r>
              <a:rPr lang="en-GB" sz="2800" dirty="0" smtClean="0">
                <a:latin typeface="+mj-lt"/>
              </a:rPr>
              <a:t>, </a:t>
            </a:r>
            <a:r>
              <a:rPr lang="en-GB" sz="2800" dirty="0" err="1" smtClean="0">
                <a:latin typeface="+mj-lt"/>
              </a:rPr>
              <a:t>Blockchain</a:t>
            </a:r>
            <a:r>
              <a:rPr lang="en-GB" sz="2800" dirty="0" smtClean="0">
                <a:latin typeface="+mj-lt"/>
              </a:rPr>
              <a:t>-based Platform</a:t>
            </a:r>
          </a:p>
          <a:p>
            <a:pPr lvl="1"/>
            <a:endParaRPr lang="en-GB" sz="28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678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831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3.7 Possible Applications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19547" y="19263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Financial services </a:t>
            </a:r>
          </a:p>
          <a:p>
            <a:pPr lvl="1"/>
            <a:r>
              <a:rPr lang="en-GB" sz="4000" dirty="0" smtClean="0">
                <a:latin typeface="+mj-lt"/>
              </a:rPr>
              <a:t>Coupon payments </a:t>
            </a:r>
          </a:p>
          <a:p>
            <a:pPr lvl="1"/>
            <a:r>
              <a:rPr lang="en-GB" sz="4000" dirty="0" smtClean="0">
                <a:latin typeface="+mj-lt"/>
              </a:rPr>
              <a:t>Loans (e.g. Leasing) </a:t>
            </a:r>
          </a:p>
          <a:p>
            <a:r>
              <a:rPr lang="en-GB" sz="4000" dirty="0" smtClean="0">
                <a:latin typeface="+mj-lt"/>
              </a:rPr>
              <a:t>Life sciences </a:t>
            </a:r>
            <a:endParaRPr lang="en-GB" sz="4000" dirty="0">
              <a:latin typeface="+mj-lt"/>
            </a:endParaRPr>
          </a:p>
          <a:p>
            <a:pPr lvl="1"/>
            <a:r>
              <a:rPr lang="en-GB" sz="4000" dirty="0" smtClean="0">
                <a:latin typeface="+mj-lt"/>
              </a:rPr>
              <a:t>Electronic medical records</a:t>
            </a:r>
          </a:p>
          <a:p>
            <a:r>
              <a:rPr lang="en-GB" sz="4000" dirty="0" smtClean="0">
                <a:latin typeface="+mj-lt"/>
              </a:rPr>
              <a:t>Cross-Industry </a:t>
            </a:r>
          </a:p>
          <a:p>
            <a:pPr lvl="1"/>
            <a:r>
              <a:rPr lang="en-GB" sz="4000" dirty="0" smtClean="0">
                <a:latin typeface="+mj-lt"/>
              </a:rPr>
              <a:t>Voting</a:t>
            </a:r>
          </a:p>
          <a:p>
            <a:pPr marL="457200" lvl="1" indent="0">
              <a:buNone/>
            </a:pP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747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270" y="-1381538"/>
            <a:ext cx="12443791" cy="9332843"/>
          </a:xfrm>
          <a:prstGeom prst="rect">
            <a:avLst/>
          </a:prstGeom>
        </p:spPr>
      </p:pic>
      <p:sp>
        <p:nvSpPr>
          <p:cNvPr id="3" name="Rettangolo 2"/>
          <p:cNvSpPr/>
          <p:nvPr/>
        </p:nvSpPr>
        <p:spPr>
          <a:xfrm>
            <a:off x="2871964" y="3205617"/>
            <a:ext cx="62285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 SMART CONTRACT</a:t>
            </a:r>
            <a:endParaRPr lang="de-CH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ttangolo 3"/>
          <p:cNvSpPr/>
          <p:nvPr/>
        </p:nvSpPr>
        <p:spPr>
          <a:xfrm>
            <a:off x="1846888" y="1608852"/>
            <a:ext cx="827871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ATTACKS AND </a:t>
            </a:r>
            <a:endParaRPr lang="de-CH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de-CH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SECURITY </a:t>
            </a:r>
            <a:r>
              <a:rPr lang="de-CH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917413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51211" y="308074"/>
            <a:ext cx="12686630" cy="1067385"/>
          </a:xfrm>
        </p:spPr>
        <p:txBody>
          <a:bodyPr>
            <a:normAutofit/>
          </a:bodyPr>
          <a:lstStyle/>
          <a:p>
            <a:r>
              <a:rPr lang="en-GB" smtClean="0"/>
              <a:t>4.2 MOST FAMOUS ATTACKS – The DAO ATTACK 1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519547" y="30807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Crowd-funding platform </a:t>
            </a:r>
          </a:p>
          <a:p>
            <a:r>
              <a:rPr lang="en-GB" sz="4000" dirty="0" smtClean="0">
                <a:latin typeface="+mj-lt"/>
              </a:rPr>
              <a:t>Attacker managed to put over $60 M</a:t>
            </a: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9999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1454668" cy="1067385"/>
          </a:xfrm>
        </p:spPr>
        <p:txBody>
          <a:bodyPr/>
          <a:lstStyle/>
          <a:p>
            <a:r>
              <a:rPr lang="en-GB" dirty="0" smtClean="0"/>
              <a:t>4.2 MOST FAMOUS ATTACKS – The DAO ATTACK – #1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1295"/>
            <a:ext cx="12192000" cy="1727501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0346" y="3861951"/>
            <a:ext cx="7961971" cy="2251457"/>
          </a:xfrm>
          <a:prstGeom prst="rect">
            <a:avLst/>
          </a:prstGeom>
        </p:spPr>
      </p:pic>
      <p:cxnSp>
        <p:nvCxnSpPr>
          <p:cNvPr id="12" name="Connettore 2 11"/>
          <p:cNvCxnSpPr/>
          <p:nvPr/>
        </p:nvCxnSpPr>
        <p:spPr>
          <a:xfrm>
            <a:off x="7448550" y="2743200"/>
            <a:ext cx="8001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tangolo arrotondato 13"/>
          <p:cNvSpPr/>
          <p:nvPr/>
        </p:nvSpPr>
        <p:spPr>
          <a:xfrm>
            <a:off x="2702256" y="5110091"/>
            <a:ext cx="7165075" cy="37630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arrotondato 14"/>
          <p:cNvSpPr/>
          <p:nvPr/>
        </p:nvSpPr>
        <p:spPr>
          <a:xfrm flipV="1">
            <a:off x="8211403" y="2306173"/>
            <a:ext cx="3921457" cy="2596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" name="Connettore 2 3"/>
          <p:cNvCxnSpPr/>
          <p:nvPr/>
        </p:nvCxnSpPr>
        <p:spPr>
          <a:xfrm flipH="1">
            <a:off x="5586154" y="2306173"/>
            <a:ext cx="2625249" cy="2803918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24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51211" y="308074"/>
            <a:ext cx="12686630" cy="1067385"/>
          </a:xfrm>
        </p:spPr>
        <p:txBody>
          <a:bodyPr>
            <a:normAutofit fontScale="90000"/>
          </a:bodyPr>
          <a:lstStyle/>
          <a:p>
            <a:r>
              <a:rPr lang="en-GB" smtClean="0"/>
              <a:t>4.2 MOST FAMOUS ATTACKS – The DAO ATTACK 1 – POSSIBLE SOLUTIONS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515389" y="1342174"/>
            <a:ext cx="13100858" cy="750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There are only ways to suppress the attack:</a:t>
            </a:r>
          </a:p>
        </p:txBody>
      </p:sp>
      <p:sp>
        <p:nvSpPr>
          <p:cNvPr id="2" name="Rettangolo 1"/>
          <p:cNvSpPr/>
          <p:nvPr/>
        </p:nvSpPr>
        <p:spPr>
          <a:xfrm>
            <a:off x="467390" y="2177662"/>
            <a:ext cx="107067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1" indent="-571500">
              <a:buFont typeface="Arial" charset="0"/>
              <a:buChar char="•"/>
            </a:pPr>
            <a:r>
              <a:rPr lang="en-GB" sz="4000" dirty="0">
                <a:latin typeface="+mj-lt"/>
              </a:rPr>
              <a:t>Soft-Fork</a:t>
            </a:r>
          </a:p>
          <a:p>
            <a:pPr marL="1485900" lvl="2" indent="-571500">
              <a:buFont typeface="Arial" charset="0"/>
              <a:buChar char="•"/>
            </a:pPr>
            <a:r>
              <a:rPr lang="en-GB" sz="4000" dirty="0">
                <a:latin typeface="+mj-lt"/>
              </a:rPr>
              <a:t>Intention: Freeze attacker’s transaction</a:t>
            </a:r>
          </a:p>
          <a:p>
            <a:pPr marL="1485900" lvl="2" indent="-571500">
              <a:buFont typeface="Arial" charset="0"/>
              <a:buChar char="•"/>
            </a:pPr>
            <a:r>
              <a:rPr lang="en-GB" sz="4000" dirty="0">
                <a:latin typeface="+mj-lt"/>
              </a:rPr>
              <a:t>Miner Majority must accept it</a:t>
            </a:r>
          </a:p>
        </p:txBody>
      </p:sp>
      <p:sp>
        <p:nvSpPr>
          <p:cNvPr id="9" name="Rettangolo 8"/>
          <p:cNvSpPr/>
          <p:nvPr/>
        </p:nvSpPr>
        <p:spPr>
          <a:xfrm>
            <a:off x="472442" y="2189182"/>
            <a:ext cx="113787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1" indent="-571500">
              <a:buFont typeface="Arial" charset="0"/>
              <a:buChar char="•"/>
            </a:pPr>
            <a:r>
              <a:rPr lang="en-GB" sz="4000" dirty="0">
                <a:latin typeface="+mj-lt"/>
              </a:rPr>
              <a:t>Hard-Fork</a:t>
            </a:r>
          </a:p>
          <a:p>
            <a:pPr marL="1485900" lvl="2" indent="-571500">
              <a:buFont typeface="Arial" charset="0"/>
              <a:buChar char="•"/>
            </a:pPr>
            <a:r>
              <a:rPr lang="en-GB" sz="4000" dirty="0">
                <a:latin typeface="+mj-lt"/>
              </a:rPr>
              <a:t>Return all the Ether taken from the DAO to a refund Smart Contract </a:t>
            </a:r>
          </a:p>
          <a:p>
            <a:pPr marL="1485900" lvl="2" indent="-571500">
              <a:buFont typeface="Arial" charset="0"/>
              <a:buChar char="•"/>
            </a:pPr>
            <a:r>
              <a:rPr lang="en-GB" sz="4000" dirty="0">
                <a:latin typeface="+mj-lt"/>
              </a:rPr>
              <a:t>Only one function: “withdraw”</a:t>
            </a:r>
          </a:p>
          <a:p>
            <a:pPr marL="1485900" lvl="2" indent="-571500">
              <a:buFont typeface="Arial" charset="0"/>
              <a:buChar char="•"/>
            </a:pPr>
            <a:r>
              <a:rPr lang="en-GB" sz="4000" dirty="0">
                <a:latin typeface="+mj-lt"/>
              </a:rPr>
              <a:t>Approved by the community on the 19th July</a:t>
            </a:r>
          </a:p>
          <a:p>
            <a:pPr marL="1485900" lvl="2" indent="-571500">
              <a:buFont typeface="Arial" charset="0"/>
              <a:buChar char="•"/>
            </a:pPr>
            <a:r>
              <a:rPr lang="en-GB" sz="4000" dirty="0">
                <a:latin typeface="+mj-lt"/>
              </a:rPr>
              <a:t>Completed on the 20th July</a:t>
            </a:r>
          </a:p>
        </p:txBody>
      </p:sp>
    </p:spTree>
    <p:extLst>
      <p:ext uri="{BB962C8B-B14F-4D97-AF65-F5344CB8AC3E}">
        <p14:creationId xmlns:p14="http://schemas.microsoft.com/office/powerpoint/2010/main" val="200607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14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1387761" cy="1067385"/>
          </a:xfrm>
        </p:spPr>
        <p:txBody>
          <a:bodyPr>
            <a:noAutofit/>
          </a:bodyPr>
          <a:lstStyle/>
          <a:p>
            <a:r>
              <a:rPr lang="en-GB" smtClean="0"/>
              <a:t>4.2 MOST FAMOUS ATTACKS – KING OF THE ETHER THRONE 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19547" y="15498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3600" smtClean="0">
              <a:latin typeface="+mj-lt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651167" y="1097221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Game’s goal: become the “King of Ether”</a:t>
            </a:r>
          </a:p>
          <a:p>
            <a:r>
              <a:rPr lang="en-GB" sz="4000" dirty="0" smtClean="0">
                <a:latin typeface="+mj-lt"/>
              </a:rPr>
              <a:t>You have to pay the current king and a small fee to the contract</a:t>
            </a:r>
          </a:p>
          <a:p>
            <a:r>
              <a:rPr lang="en-GB" sz="4000" dirty="0" smtClean="0">
                <a:latin typeface="+mj-lt"/>
              </a:rPr>
              <a:t>Prize increases each time </a:t>
            </a:r>
          </a:p>
        </p:txBody>
      </p:sp>
    </p:spTree>
    <p:extLst>
      <p:ext uri="{BB962C8B-B14F-4D97-AF65-F5344CB8AC3E}">
        <p14:creationId xmlns:p14="http://schemas.microsoft.com/office/powerpoint/2010/main" val="33889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93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1387761" cy="1067385"/>
          </a:xfrm>
        </p:spPr>
        <p:txBody>
          <a:bodyPr>
            <a:noAutofit/>
          </a:bodyPr>
          <a:lstStyle/>
          <a:p>
            <a:r>
              <a:rPr lang="en-GB" smtClean="0"/>
              <a:t>4.2 MOST FAMOUS ATTACKS – KING OF THE ETHER THRONE 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19547" y="15498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3600" smtClean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193" y="1255069"/>
            <a:ext cx="12192000" cy="3345631"/>
          </a:xfrm>
          <a:prstGeom prst="rect">
            <a:avLst/>
          </a:prstGeom>
        </p:spPr>
      </p:pic>
      <p:cxnSp>
        <p:nvCxnSpPr>
          <p:cNvPr id="12" name="Connettore 2 11"/>
          <p:cNvCxnSpPr/>
          <p:nvPr/>
        </p:nvCxnSpPr>
        <p:spPr>
          <a:xfrm>
            <a:off x="6096000" y="2552700"/>
            <a:ext cx="8001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93" y="3047597"/>
            <a:ext cx="12192000" cy="2718648"/>
          </a:xfrm>
          <a:prstGeom prst="rect">
            <a:avLst/>
          </a:prstGeom>
        </p:spPr>
      </p:pic>
      <p:sp>
        <p:nvSpPr>
          <p:cNvPr id="14" name="Rettangolo arrotondato 13"/>
          <p:cNvSpPr/>
          <p:nvPr/>
        </p:nvSpPr>
        <p:spPr>
          <a:xfrm>
            <a:off x="6455390" y="2556161"/>
            <a:ext cx="4174761" cy="1966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arrotondato 14"/>
          <p:cNvSpPr/>
          <p:nvPr/>
        </p:nvSpPr>
        <p:spPr>
          <a:xfrm>
            <a:off x="933172" y="4622547"/>
            <a:ext cx="5249264" cy="2978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6314609" y="4740387"/>
            <a:ext cx="2938573" cy="920315"/>
            <a:chOff x="6314609" y="4740387"/>
            <a:chExt cx="2938573" cy="920315"/>
          </a:xfrm>
        </p:grpSpPr>
        <p:cxnSp>
          <p:nvCxnSpPr>
            <p:cNvPr id="16" name="Connettore 2 15"/>
            <p:cNvCxnSpPr/>
            <p:nvPr/>
          </p:nvCxnSpPr>
          <p:spPr>
            <a:xfrm>
              <a:off x="6314609" y="4740387"/>
              <a:ext cx="602776" cy="215521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ttangolo arrotondato 16"/>
            <p:cNvSpPr/>
            <p:nvPr/>
          </p:nvSpPr>
          <p:spPr>
            <a:xfrm>
              <a:off x="7050516" y="4872251"/>
              <a:ext cx="2202666" cy="788451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9" name="Rettangolo arrotondato 18"/>
          <p:cNvSpPr/>
          <p:nvPr/>
        </p:nvSpPr>
        <p:spPr>
          <a:xfrm>
            <a:off x="7189269" y="3711908"/>
            <a:ext cx="4889000" cy="96927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arrotondato 17"/>
          <p:cNvSpPr/>
          <p:nvPr/>
        </p:nvSpPr>
        <p:spPr>
          <a:xfrm>
            <a:off x="6496050" y="1331116"/>
            <a:ext cx="2307708" cy="3279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0" name="Connettore 2 19"/>
          <p:cNvCxnSpPr/>
          <p:nvPr/>
        </p:nvCxnSpPr>
        <p:spPr>
          <a:xfrm>
            <a:off x="6163339" y="1790700"/>
            <a:ext cx="8001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tangolo arrotondato 20"/>
          <p:cNvSpPr/>
          <p:nvPr/>
        </p:nvSpPr>
        <p:spPr>
          <a:xfrm>
            <a:off x="565570" y="3776722"/>
            <a:ext cx="5249264" cy="2978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91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9" grpId="0" animBg="1"/>
      <p:bldP spid="18" grpId="0" animBg="1"/>
      <p:bldP spid="18" grpId="1" animBg="1"/>
      <p:bldP spid="2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150125" y="188916"/>
            <a:ext cx="12655955" cy="1056701"/>
          </a:xfrm>
        </p:spPr>
        <p:txBody>
          <a:bodyPr>
            <a:normAutofit/>
          </a:bodyPr>
          <a:lstStyle/>
          <a:p>
            <a:r>
              <a:rPr lang="en-GB" sz="2800" smtClean="0"/>
              <a:t>4.2 MOST FAMOUS ATTACKS – King Of the ether – POSSIBLE SOLUTIONS</a:t>
            </a:r>
            <a:endParaRPr lang="en-GB" sz="280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748147" y="17046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Failed compensation sends </a:t>
            </a:r>
          </a:p>
          <a:p>
            <a:pPr lvl="1"/>
            <a:r>
              <a:rPr lang="en-GB" sz="4000" dirty="0" smtClean="0">
                <a:latin typeface="+mj-lt"/>
              </a:rPr>
              <a:t>Include more gas with each payment</a:t>
            </a:r>
            <a:endParaRPr lang="en-GB" sz="4000" dirty="0">
              <a:latin typeface="+mj-lt"/>
            </a:endParaRPr>
          </a:p>
          <a:p>
            <a:r>
              <a:rPr lang="en-GB" sz="4000" dirty="0" smtClean="0">
                <a:latin typeface="+mj-lt"/>
              </a:rPr>
              <a:t>Exception disorder </a:t>
            </a:r>
          </a:p>
          <a:p>
            <a:pPr lvl="1"/>
            <a:r>
              <a:rPr lang="en-GB" sz="4000" dirty="0" smtClean="0">
                <a:latin typeface="+mj-lt"/>
              </a:rPr>
              <a:t>Handle exceptions in a uniformly way </a:t>
            </a:r>
          </a:p>
          <a:p>
            <a:pPr lvl="1"/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5022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smtClean="0"/>
              <a:t>4.2 MOST FAMOUS ATTACKS – Multi-player games 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19547" y="15498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Game: odds and evens</a:t>
            </a:r>
          </a:p>
          <a:p>
            <a:r>
              <a:rPr lang="en-GB" sz="4000" dirty="0" smtClean="0">
                <a:latin typeface="+mj-lt"/>
              </a:rPr>
              <a:t>Each </a:t>
            </a:r>
            <a:r>
              <a:rPr lang="en-GB" sz="4000" smtClean="0">
                <a:latin typeface="+mj-lt"/>
              </a:rPr>
              <a:t>player chooses </a:t>
            </a:r>
            <a:r>
              <a:rPr lang="en-GB" sz="4000" dirty="0" smtClean="0">
                <a:latin typeface="+mj-lt"/>
              </a:rPr>
              <a:t>a number</a:t>
            </a:r>
          </a:p>
          <a:p>
            <a:r>
              <a:rPr lang="en-GB" sz="4000" dirty="0" smtClean="0">
                <a:latin typeface="+mj-lt"/>
              </a:rPr>
              <a:t>Sum is even or odd</a:t>
            </a: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8463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smtClean="0"/>
              <a:t>4.2 MOST FAMOUS ATTACKS – Multi-player games 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6502"/>
            <a:ext cx="12192000" cy="3944996"/>
          </a:xfrm>
          <a:prstGeom prst="rect">
            <a:avLst/>
          </a:prstGeom>
        </p:spPr>
      </p:pic>
      <p:sp>
        <p:nvSpPr>
          <p:cNvPr id="9" name="Rettangolo arrotondato 8"/>
          <p:cNvSpPr/>
          <p:nvPr/>
        </p:nvSpPr>
        <p:spPr>
          <a:xfrm>
            <a:off x="671946" y="1788572"/>
            <a:ext cx="5605286" cy="6086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arrotondato 10"/>
          <p:cNvSpPr/>
          <p:nvPr/>
        </p:nvSpPr>
        <p:spPr>
          <a:xfrm>
            <a:off x="519547" y="3511060"/>
            <a:ext cx="5584691" cy="6408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956154" y="4706609"/>
            <a:ext cx="3801198" cy="41685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2 12"/>
          <p:cNvCxnSpPr/>
          <p:nvPr/>
        </p:nvCxnSpPr>
        <p:spPr>
          <a:xfrm flipV="1">
            <a:off x="4917989" y="1850167"/>
            <a:ext cx="2471352" cy="30801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arrotondato 14"/>
          <p:cNvSpPr/>
          <p:nvPr/>
        </p:nvSpPr>
        <p:spPr>
          <a:xfrm>
            <a:off x="7549978" y="2397211"/>
            <a:ext cx="4596714" cy="3089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arrotondato 15"/>
          <p:cNvSpPr/>
          <p:nvPr/>
        </p:nvSpPr>
        <p:spPr>
          <a:xfrm>
            <a:off x="7183405" y="3831465"/>
            <a:ext cx="4596714" cy="9753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24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238898"/>
            <a:ext cx="10131425" cy="1456267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smtClean="0"/>
              <a:t>Content</a:t>
            </a:r>
            <a:endParaRPr lang="it-IT" sz="440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85800" y="1263535"/>
            <a:ext cx="10131425" cy="5238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>
                <a:latin typeface="+mj-lt"/>
              </a:rPr>
              <a:t>Security Challenges in Smart Contract</a:t>
            </a:r>
            <a:r>
              <a:rPr lang="en-GB" sz="2600" dirty="0" smtClean="0">
                <a:latin typeface="+mj-lt"/>
              </a:rPr>
              <a:t>	</a:t>
            </a:r>
          </a:p>
          <a:p>
            <a:pPr lvl="1"/>
            <a:r>
              <a:rPr lang="en-GB" sz="2400" dirty="0" smtClean="0">
                <a:latin typeface="+mj-lt"/>
              </a:rPr>
              <a:t>Dao Attack</a:t>
            </a:r>
          </a:p>
          <a:p>
            <a:pPr lvl="1"/>
            <a:r>
              <a:rPr lang="en-GB" sz="2400" dirty="0" smtClean="0">
                <a:latin typeface="+mj-lt"/>
              </a:rPr>
              <a:t>King of the Ether Throne Attack</a:t>
            </a:r>
          </a:p>
          <a:p>
            <a:pPr lvl="1"/>
            <a:r>
              <a:rPr lang="en-GB" sz="2400" dirty="0" smtClean="0">
                <a:latin typeface="+mj-lt"/>
              </a:rPr>
              <a:t>Multi-Player Game Attack </a:t>
            </a:r>
          </a:p>
          <a:p>
            <a:pPr lvl="1"/>
            <a:r>
              <a:rPr lang="en-GB" sz="2400" dirty="0" err="1" smtClean="0">
                <a:latin typeface="+mj-lt"/>
              </a:rPr>
              <a:t>Rubixi</a:t>
            </a:r>
            <a:r>
              <a:rPr lang="en-GB" sz="2400" dirty="0" smtClean="0">
                <a:latin typeface="+mj-lt"/>
              </a:rPr>
              <a:t> Attack</a:t>
            </a:r>
          </a:p>
          <a:p>
            <a:pPr lvl="1"/>
            <a:r>
              <a:rPr lang="en-GB" sz="2400" dirty="0" smtClean="0">
                <a:latin typeface="+mj-lt"/>
              </a:rPr>
              <a:t>Govern-Mental Attack  </a:t>
            </a:r>
            <a:endParaRPr lang="en-GB" sz="2400" dirty="0">
              <a:latin typeface="+mj-lt"/>
            </a:endParaRPr>
          </a:p>
          <a:p>
            <a:r>
              <a:rPr lang="en-GB" sz="2800" dirty="0" smtClean="0">
                <a:latin typeface="+mj-lt"/>
              </a:rPr>
              <a:t>Questions</a:t>
            </a:r>
          </a:p>
          <a:p>
            <a:r>
              <a:rPr lang="en-GB" sz="2800" dirty="0" smtClean="0">
                <a:latin typeface="+mj-lt"/>
              </a:rPr>
              <a:t>Discussion</a:t>
            </a:r>
          </a:p>
          <a:p>
            <a:endParaRPr lang="en-GB" sz="2800" dirty="0" smtClean="0">
              <a:latin typeface="+mj-lt"/>
            </a:endParaRPr>
          </a:p>
          <a:p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5901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133097" y="198892"/>
            <a:ext cx="12686630" cy="1067385"/>
          </a:xfrm>
        </p:spPr>
        <p:txBody>
          <a:bodyPr>
            <a:normAutofit/>
          </a:bodyPr>
          <a:lstStyle/>
          <a:p>
            <a:r>
              <a:rPr lang="en-GB" sz="2800" smtClean="0"/>
              <a:t>4.2 MOST FAMOUS ATTACKS – Multi Player Games– POSSIBLE SOLUTIONS</a:t>
            </a:r>
            <a:endParaRPr lang="en-GB" sz="280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498765" y="2738857"/>
            <a:ext cx="11443853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Keeping secrets</a:t>
            </a:r>
          </a:p>
          <a:p>
            <a:pPr lvl="1"/>
            <a:r>
              <a:rPr lang="en-GB" sz="4000" dirty="0" smtClean="0">
                <a:latin typeface="+mj-lt"/>
              </a:rPr>
              <a:t>Cryptographic techniques such as Timed-Commitments</a:t>
            </a:r>
          </a:p>
          <a:p>
            <a:pPr lvl="2"/>
            <a:r>
              <a:rPr lang="en-GB" sz="4000" dirty="0" smtClean="0">
                <a:latin typeface="+mj-lt"/>
              </a:rPr>
              <a:t>The next player has to play his move within a set time period, otherwise he will get a penalty</a:t>
            </a:r>
          </a:p>
          <a:p>
            <a:pPr lvl="1"/>
            <a:endParaRPr lang="en-GB" sz="4000" dirty="0" smtClean="0">
              <a:latin typeface="+mj-lt"/>
            </a:endParaRPr>
          </a:p>
          <a:p>
            <a:pPr lvl="1"/>
            <a:endParaRPr lang="en-GB" sz="4000" dirty="0" smtClean="0">
              <a:latin typeface="+mj-lt"/>
            </a:endParaRPr>
          </a:p>
          <a:p>
            <a:pPr lvl="1"/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421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4.2 MOST FAMOUS ATTACKS – </a:t>
            </a:r>
            <a:r>
              <a:rPr lang="en-GB" dirty="0" err="1" smtClean="0"/>
              <a:t>RUbixi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608156" y="7213193"/>
            <a:ext cx="10131425" cy="25662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 smtClean="0">
                <a:latin typeface="+mj-lt"/>
              </a:rPr>
              <a:t>Ponzi Scheme, fraudulent investment program </a:t>
            </a:r>
          </a:p>
          <a:p>
            <a:r>
              <a:rPr lang="en-GB" sz="3600" dirty="0" smtClean="0">
                <a:latin typeface="+mj-lt"/>
              </a:rPr>
              <a:t>Participants gain money from newcomers </a:t>
            </a:r>
          </a:p>
          <a:p>
            <a:r>
              <a:rPr lang="en-GB" sz="3600" dirty="0" smtClean="0">
                <a:latin typeface="+mj-lt"/>
              </a:rPr>
              <a:t>Owner collects fees paid to the contract</a:t>
            </a:r>
          </a:p>
          <a:p>
            <a:endParaRPr lang="en-GB" sz="36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306" y="1160181"/>
            <a:ext cx="3360189" cy="2520142"/>
          </a:xfrm>
          <a:prstGeom prst="rect">
            <a:avLst/>
          </a:prstGeom>
        </p:spPr>
      </p:pic>
      <p:grpSp>
        <p:nvGrpSpPr>
          <p:cNvPr id="11" name="Gruppo 10"/>
          <p:cNvGrpSpPr/>
          <p:nvPr/>
        </p:nvGrpSpPr>
        <p:grpSpPr>
          <a:xfrm>
            <a:off x="1697846" y="1552294"/>
            <a:ext cx="5958898" cy="1892979"/>
            <a:chOff x="4560454" y="1575701"/>
            <a:chExt cx="5958898" cy="1892979"/>
          </a:xfrm>
        </p:grpSpPr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3396" y="1575701"/>
              <a:ext cx="3785956" cy="1892979"/>
            </a:xfrm>
            <a:prstGeom prst="rect">
              <a:avLst/>
            </a:prstGeom>
          </p:spPr>
        </p:pic>
        <p:cxnSp>
          <p:nvCxnSpPr>
            <p:cNvPr id="6" name="Connettore 2 5"/>
            <p:cNvCxnSpPr/>
            <p:nvPr/>
          </p:nvCxnSpPr>
          <p:spPr>
            <a:xfrm>
              <a:off x="4560454" y="2831440"/>
              <a:ext cx="180709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06474">
            <a:off x="8714607" y="684573"/>
            <a:ext cx="3175210" cy="1313204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2"/>
          <a:stretch/>
        </p:blipFill>
        <p:spPr>
          <a:xfrm>
            <a:off x="3504941" y="3105907"/>
            <a:ext cx="4337857" cy="2669655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37942" y="2420252"/>
            <a:ext cx="2247466" cy="224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81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0429 -0.01481 L 0.26276 -0.020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46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92 0.1375 L 0.32513 -0.19422 L 0.32513 -0.19375 C 0.36419 -0.14028 0.47565 0.1375 0.56002 0.12916 C 0.6444 0.12129 0.73047 -0.24514 0.83125 -0.24236 C 0.93216 -0.23982 1.16588 0.14537 1.16588 0.14652 L 1.16588 0.14537 " pathEditMode="relative" rAng="0" ptsTypes="AAAAAAA">
                                      <p:cBhvr>
                                        <p:cTn id="49" dur="4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440" y="-1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55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smtClean="0"/>
              <a:t>4.2 MOST FAMOUS ATTACKS – </a:t>
            </a:r>
            <a:r>
              <a:rPr lang="en-GB" err="1" smtClean="0"/>
              <a:t>RUbixi</a:t>
            </a:r>
            <a:r>
              <a:rPr lang="en-GB" smtClean="0"/>
              <a:t> 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19547" y="15498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smtClean="0">
                <a:latin typeface="+mj-lt"/>
              </a:rPr>
              <a:t>Financial</a:t>
            </a:r>
            <a:endParaRPr lang="en-GB" sz="360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57825"/>
            <a:ext cx="12192000" cy="2360460"/>
          </a:xfrm>
          <a:prstGeom prst="rect">
            <a:avLst/>
          </a:prstGeom>
        </p:spPr>
      </p:pic>
      <p:sp>
        <p:nvSpPr>
          <p:cNvPr id="11" name="Rettangolo arrotondato 10"/>
          <p:cNvSpPr/>
          <p:nvPr/>
        </p:nvSpPr>
        <p:spPr>
          <a:xfrm>
            <a:off x="2770496" y="3181164"/>
            <a:ext cx="3261814" cy="4445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arrotondato 11"/>
          <p:cNvSpPr/>
          <p:nvPr/>
        </p:nvSpPr>
        <p:spPr>
          <a:xfrm>
            <a:off x="2322395" y="2219040"/>
            <a:ext cx="1430739" cy="5378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759" y="703257"/>
            <a:ext cx="3359140" cy="335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5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C 0.0086 -0.13681 -0.09765 -0.25556 -0.24036 -0.26343 C -0.3763 -0.27385 -0.5039 -0.18172 -0.5125 -0.04931 C -0.52305 0.07361 -0.43385 0.18773 -0.30625 0.19629 C -0.18932 0.20231 -0.07864 0.12662 -0.07005 0.01227 C -0.06172 -0.0919 -0.1362 -0.19028 -0.2444 -0.19815 C -0.3444 -0.2044 -0.43802 -0.14097 -0.4444 -0.04491 C -0.45078 0.04051 -0.39127 0.12477 -0.30208 0.12847 C -0.22122 0.13472 -0.14453 0.08541 -0.13815 0.00787 C -0.13398 -0.06158 -0.17851 -0.12871 -0.24883 -0.1331 C -0.31042 -0.13681 -0.37213 -0.10047 -0.3763 -0.04074 C -0.38073 0.01041 -0.34883 0.05903 -0.29765 0.06319 C -0.25521 0.06759 -0.21042 0.0449 -0.20846 0.00416 C -0.20403 -0.02847 -0.22122 -0.06343 -0.25299 -0.06783 C -0.27851 -0.06783 -0.30403 -0.05926 -0.30846 -0.03704 C -0.31042 -0.02269 -0.30625 -0.0081 -0.29349 -0.00209 C -0.28711 2.59259E-6 -0.28268 2.59259E-6 -0.2763 -0.00209 " pathEditMode="relative" rAng="0" ptsTypes="AAAAAAAAAAAAAAAAA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1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51211" y="308074"/>
            <a:ext cx="12686630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4.2 MOST FAMOUS ATTACKS – </a:t>
            </a:r>
            <a:r>
              <a:rPr lang="en-GB" dirty="0" err="1" smtClean="0"/>
              <a:t>Rubixi</a:t>
            </a:r>
            <a:r>
              <a:rPr lang="en-GB" dirty="0" smtClean="0"/>
              <a:t>– POSSIBLE SOLUTIONS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475227" y="13998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Change the constructor’s name </a:t>
            </a:r>
            <a:r>
              <a:rPr lang="en-GB" sz="4000" dirty="0" smtClean="0">
                <a:latin typeface="+mj-lt"/>
                <a:sym typeface="Wingdings"/>
              </a:rPr>
              <a:t></a:t>
            </a:r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167" y="1552294"/>
            <a:ext cx="2933325" cy="344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smtClean="0"/>
              <a:t>4.2 MOST FAMOUS ATTACKS – Govern-Mental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40327" y="1208240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Ponzi Scheme </a:t>
            </a:r>
          </a:p>
          <a:p>
            <a:r>
              <a:rPr lang="en-GB" sz="4000" dirty="0" smtClean="0">
                <a:latin typeface="+mj-lt"/>
              </a:rPr>
              <a:t>To join the scheme, participant must pay a fee</a:t>
            </a:r>
          </a:p>
          <a:p>
            <a:r>
              <a:rPr lang="en-GB" sz="4000" dirty="0" smtClean="0">
                <a:latin typeface="+mj-lt"/>
              </a:rPr>
              <a:t>12 hours</a:t>
            </a:r>
          </a:p>
          <a:p>
            <a:r>
              <a:rPr lang="en-GB" sz="4000" dirty="0" smtClean="0">
                <a:latin typeface="+mj-lt"/>
              </a:rPr>
              <a:t>Two arrays: list of participants and their credit</a:t>
            </a:r>
          </a:p>
          <a:p>
            <a:r>
              <a:rPr lang="en-GB" sz="4000" dirty="0" smtClean="0">
                <a:latin typeface="+mj-lt"/>
              </a:rPr>
              <a:t>After 12 hours:  </a:t>
            </a:r>
          </a:p>
          <a:p>
            <a:endParaRPr lang="en-GB" sz="4000" dirty="0">
              <a:latin typeface="+mj-lt"/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317" y="5149043"/>
            <a:ext cx="87122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3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8051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2916061"/>
            <a:ext cx="10131425" cy="3491665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smtClean="0"/>
              <a:t>4.2 MOST FAMOUS ATTACKS – Govern-Mental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19547" y="2752525"/>
            <a:ext cx="10131425" cy="305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List </a:t>
            </a:r>
            <a:r>
              <a:rPr lang="en-GB" sz="4000" smtClean="0">
                <a:latin typeface="+mj-lt"/>
              </a:rPr>
              <a:t>grew too </a:t>
            </a:r>
            <a:r>
              <a:rPr lang="en-GB" sz="4000" dirty="0" smtClean="0">
                <a:latin typeface="+mj-lt"/>
              </a:rPr>
              <a:t>long!</a:t>
            </a:r>
          </a:p>
          <a:p>
            <a:r>
              <a:rPr lang="en-GB" sz="4000" dirty="0" smtClean="0">
                <a:latin typeface="+mj-lt"/>
              </a:rPr>
              <a:t>Required gas for cleaning the arrays, exceeds the maximum allowed for a single transaction </a:t>
            </a:r>
            <a:endParaRPr lang="en-GB" sz="4000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10839457" y="1547336"/>
            <a:ext cx="9223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6000" dirty="0" smtClean="0">
                <a:solidFill>
                  <a:srgbClr val="FF0000"/>
                </a:solidFill>
              </a:rPr>
              <a:t>…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9" name="Rettangolo arrotondato 18"/>
          <p:cNvSpPr/>
          <p:nvPr/>
        </p:nvSpPr>
        <p:spPr>
          <a:xfrm>
            <a:off x="976747" y="2063874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arrotondato 19"/>
          <p:cNvSpPr/>
          <p:nvPr/>
        </p:nvSpPr>
        <p:spPr>
          <a:xfrm>
            <a:off x="1527241" y="2061628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Rettangolo arrotondato 24"/>
          <p:cNvSpPr/>
          <p:nvPr/>
        </p:nvSpPr>
        <p:spPr>
          <a:xfrm>
            <a:off x="2072291" y="2065869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arrotondato 25"/>
          <p:cNvSpPr/>
          <p:nvPr/>
        </p:nvSpPr>
        <p:spPr>
          <a:xfrm>
            <a:off x="2617341" y="2065869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arrotondato 26"/>
          <p:cNvSpPr/>
          <p:nvPr/>
        </p:nvSpPr>
        <p:spPr>
          <a:xfrm>
            <a:off x="3186456" y="2059507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Rettangolo arrotondato 27"/>
          <p:cNvSpPr/>
          <p:nvPr/>
        </p:nvSpPr>
        <p:spPr>
          <a:xfrm>
            <a:off x="3736950" y="2057261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Rettangolo arrotondato 28"/>
          <p:cNvSpPr/>
          <p:nvPr/>
        </p:nvSpPr>
        <p:spPr>
          <a:xfrm>
            <a:off x="4282000" y="2061502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Rettangolo arrotondato 29"/>
          <p:cNvSpPr/>
          <p:nvPr/>
        </p:nvSpPr>
        <p:spPr>
          <a:xfrm>
            <a:off x="4827050" y="2061502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Rettangolo arrotondato 42"/>
          <p:cNvSpPr/>
          <p:nvPr/>
        </p:nvSpPr>
        <p:spPr>
          <a:xfrm>
            <a:off x="5412424" y="2061781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arrotondato 43"/>
          <p:cNvSpPr/>
          <p:nvPr/>
        </p:nvSpPr>
        <p:spPr>
          <a:xfrm>
            <a:off x="5962918" y="2059535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arrotondato 44"/>
          <p:cNvSpPr/>
          <p:nvPr/>
        </p:nvSpPr>
        <p:spPr>
          <a:xfrm>
            <a:off x="6507968" y="2063776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arrotondato 45"/>
          <p:cNvSpPr/>
          <p:nvPr/>
        </p:nvSpPr>
        <p:spPr>
          <a:xfrm>
            <a:off x="7053018" y="2063776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Rettangolo arrotondato 46"/>
          <p:cNvSpPr/>
          <p:nvPr/>
        </p:nvSpPr>
        <p:spPr>
          <a:xfrm>
            <a:off x="7622133" y="2057414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arrotondato 47"/>
          <p:cNvSpPr/>
          <p:nvPr/>
        </p:nvSpPr>
        <p:spPr>
          <a:xfrm>
            <a:off x="8172627" y="2055168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arrotondato 48"/>
          <p:cNvSpPr/>
          <p:nvPr/>
        </p:nvSpPr>
        <p:spPr>
          <a:xfrm>
            <a:off x="8717677" y="2059409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Rettangolo arrotondato 49"/>
          <p:cNvSpPr/>
          <p:nvPr/>
        </p:nvSpPr>
        <p:spPr>
          <a:xfrm>
            <a:off x="9262727" y="2059409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Rettangolo arrotondato 50"/>
          <p:cNvSpPr/>
          <p:nvPr/>
        </p:nvSpPr>
        <p:spPr>
          <a:xfrm>
            <a:off x="9807036" y="2055168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arrotondato 51"/>
          <p:cNvSpPr/>
          <p:nvPr/>
        </p:nvSpPr>
        <p:spPr>
          <a:xfrm>
            <a:off x="10352086" y="2055168"/>
            <a:ext cx="436374" cy="39077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839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19" grpId="0" animBg="1"/>
      <p:bldP spid="20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2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smtClean="0"/>
              <a:t>4.2 MOST FAMOUS ATTACKS – Govern-Mental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0" y="1386671"/>
            <a:ext cx="11316960" cy="5484551"/>
          </a:xfrm>
          <a:prstGeom prst="rect">
            <a:avLst/>
          </a:prstGeom>
        </p:spPr>
      </p:pic>
      <p:sp>
        <p:nvSpPr>
          <p:cNvPr id="18" name="Rettangolo arrotondato 17"/>
          <p:cNvSpPr/>
          <p:nvPr/>
        </p:nvSpPr>
        <p:spPr>
          <a:xfrm>
            <a:off x="1015416" y="5038220"/>
            <a:ext cx="4361802" cy="6665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arrotondato 18"/>
          <p:cNvSpPr/>
          <p:nvPr/>
        </p:nvSpPr>
        <p:spPr>
          <a:xfrm>
            <a:off x="6326670" y="1593095"/>
            <a:ext cx="3881855" cy="34488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arrotondato 19"/>
          <p:cNvSpPr/>
          <p:nvPr/>
        </p:nvSpPr>
        <p:spPr>
          <a:xfrm>
            <a:off x="6328944" y="1909268"/>
            <a:ext cx="5285301" cy="90217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arrotondato 20"/>
          <p:cNvSpPr/>
          <p:nvPr/>
        </p:nvSpPr>
        <p:spPr>
          <a:xfrm>
            <a:off x="6359997" y="2991562"/>
            <a:ext cx="5186009" cy="7479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2 5"/>
          <p:cNvCxnSpPr/>
          <p:nvPr/>
        </p:nvCxnSpPr>
        <p:spPr>
          <a:xfrm flipV="1">
            <a:off x="4612943" y="3274935"/>
            <a:ext cx="4585648" cy="28665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01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4.2 MOST FAMOUS ATTACKS – Govern-Mental  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659" y="1399894"/>
            <a:ext cx="6563523" cy="2290056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38985" y="2142699"/>
            <a:ext cx="701606" cy="1152388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28947"/>
            <a:ext cx="12192000" cy="2048101"/>
          </a:xfrm>
          <a:prstGeom prst="rect">
            <a:avLst/>
          </a:prstGeom>
        </p:spPr>
      </p:pic>
      <p:sp>
        <p:nvSpPr>
          <p:cNvPr id="22" name="Rettangolo arrotondato 21"/>
          <p:cNvSpPr/>
          <p:nvPr/>
        </p:nvSpPr>
        <p:spPr>
          <a:xfrm>
            <a:off x="5131557" y="4736076"/>
            <a:ext cx="7014950" cy="4773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arrotondato 22"/>
          <p:cNvSpPr/>
          <p:nvPr/>
        </p:nvSpPr>
        <p:spPr>
          <a:xfrm>
            <a:off x="1066799" y="5120488"/>
            <a:ext cx="7014950" cy="4773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624842" y="1375459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Must be performed by the owner</a:t>
            </a:r>
          </a:p>
          <a:p>
            <a:r>
              <a:rPr lang="en-GB" sz="4000" dirty="0" smtClean="0">
                <a:latin typeface="+mj-lt"/>
              </a:rPr>
              <a:t>Goal: not to pay the winner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1511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51211" y="308074"/>
            <a:ext cx="12686630" cy="1067385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4.2 MOST FAMOUS ATTACKS – </a:t>
            </a:r>
            <a:r>
              <a:rPr lang="en-GB" dirty="0"/>
              <a:t>Govern-Mental– </a:t>
            </a:r>
            <a:r>
              <a:rPr lang="en-GB" dirty="0" smtClean="0"/>
              <a:t>POSSIBLE SOLUTIONS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624842" y="1375459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Increase cost of external function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732" y="2031591"/>
            <a:ext cx="2479040" cy="227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7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smtClean="0"/>
              <a:t>4.2 MOST FAMOUS ATTACKS – Govern-Mental - #2 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387927" y="2966629"/>
            <a:ext cx="12179186" cy="30576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Attacker does not include in blocks the transactions in order to be the last player</a:t>
            </a:r>
          </a:p>
        </p:txBody>
      </p:sp>
      <p:grpSp>
        <p:nvGrpSpPr>
          <p:cNvPr id="4" name="Gruppo 3"/>
          <p:cNvGrpSpPr/>
          <p:nvPr/>
        </p:nvGrpSpPr>
        <p:grpSpPr>
          <a:xfrm>
            <a:off x="5737659" y="1552294"/>
            <a:ext cx="6327483" cy="1779626"/>
            <a:chOff x="666750" y="2187392"/>
            <a:chExt cx="10005002" cy="2714808"/>
          </a:xfrm>
        </p:grpSpPr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750" y="2187392"/>
              <a:ext cx="10005002" cy="2714808"/>
            </a:xfrm>
            <a:prstGeom prst="rect">
              <a:avLst/>
            </a:prstGeom>
          </p:spPr>
        </p:pic>
        <p:sp>
          <p:nvSpPr>
            <p:cNvPr id="3" name="Rettangolo 2"/>
            <p:cNvSpPr/>
            <p:nvPr/>
          </p:nvSpPr>
          <p:spPr>
            <a:xfrm>
              <a:off x="9144000" y="2187392"/>
              <a:ext cx="1160060" cy="52851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92125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1180186" cy="1067385"/>
          </a:xfrm>
        </p:spPr>
        <p:txBody>
          <a:bodyPr>
            <a:normAutofit fontScale="90000"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smtClean="0"/>
              <a:t>2.1	</a:t>
            </a:r>
            <a:r>
              <a:rPr lang="en-GB" sz="4000" smtClean="0"/>
              <a:t>What is a </a:t>
            </a:r>
            <a:r>
              <a:rPr lang="en-GB" sz="4000" err="1" smtClean="0"/>
              <a:t>blockchain</a:t>
            </a:r>
            <a:r>
              <a:rPr lang="en-GB" sz="4000" smtClean="0"/>
              <a:t> AND HOW DOES IT WORK?</a:t>
            </a:r>
            <a:endParaRPr lang="en-GB" sz="400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30382" y="866201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Distributed Database</a:t>
            </a:r>
          </a:p>
          <a:p>
            <a:r>
              <a:rPr lang="en-GB" sz="4000" dirty="0" smtClean="0">
                <a:latin typeface="+mj-lt"/>
              </a:rPr>
              <a:t>Public digital ledger</a:t>
            </a:r>
          </a:p>
          <a:p>
            <a:r>
              <a:rPr lang="en-GB" sz="4000" dirty="0" smtClean="0">
                <a:latin typeface="+mj-lt"/>
              </a:rPr>
              <a:t>Source of Trust</a:t>
            </a: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42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smtClean="0"/>
              <a:t>4.2 MOST FAMOUS ATTACKS – </a:t>
            </a:r>
            <a:r>
              <a:rPr lang="en-GB"/>
              <a:t>Govern-Mental - </a:t>
            </a:r>
            <a:r>
              <a:rPr lang="en-GB" smtClean="0"/>
              <a:t>#3 </a:t>
            </a:r>
            <a:endParaRPr lang="en-GB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671946" y="1197617"/>
            <a:ext cx="10131425" cy="44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The miner alters the timestamps</a:t>
            </a:r>
          </a:p>
          <a:p>
            <a:r>
              <a:rPr lang="en-GB" sz="4000" dirty="0" smtClean="0">
                <a:latin typeface="+mj-lt"/>
              </a:rPr>
              <a:t>She manages to publish the new block with the delayed timestamp</a:t>
            </a:r>
          </a:p>
          <a:p>
            <a:r>
              <a:rPr lang="en-GB" sz="4000" dirty="0" smtClean="0">
                <a:latin typeface="+mj-lt"/>
              </a:rPr>
              <a:t>She will be the last player and win the jackpot</a:t>
            </a: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99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51211" y="308074"/>
            <a:ext cx="12686630" cy="1067385"/>
          </a:xfrm>
        </p:spPr>
        <p:txBody>
          <a:bodyPr>
            <a:normAutofit/>
          </a:bodyPr>
          <a:lstStyle/>
          <a:p>
            <a:r>
              <a:rPr lang="en-GB" sz="3200" dirty="0"/>
              <a:t>4.2 MOST FAMOUS ATTACKS – Govern-Mental– </a:t>
            </a:r>
            <a:r>
              <a:rPr lang="en-GB" sz="3200" dirty="0" smtClean="0"/>
              <a:t>Vulnerabilities</a:t>
            </a:r>
            <a:endParaRPr lang="en-GB" sz="32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824346" y="53637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r>
              <a:rPr lang="en-GB" sz="4000" dirty="0" smtClean="0">
                <a:latin typeface="+mj-lt"/>
              </a:rPr>
              <a:t>Stack size limits</a:t>
            </a:r>
          </a:p>
          <a:p>
            <a:r>
              <a:rPr lang="en-GB" sz="4000" dirty="0" smtClean="0">
                <a:latin typeface="+mj-lt"/>
              </a:rPr>
              <a:t>Unpredictable state </a:t>
            </a:r>
          </a:p>
          <a:p>
            <a:r>
              <a:rPr lang="en-GB" sz="4000" dirty="0" smtClean="0">
                <a:latin typeface="+mj-lt"/>
              </a:rPr>
              <a:t>Time constraints </a:t>
            </a:r>
          </a:p>
          <a:p>
            <a:endParaRPr lang="en-GB" sz="4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070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6" y="484909"/>
            <a:ext cx="11804073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5.1 OPEN Challenges in Smart Contract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791786" y="1467865"/>
            <a:ext cx="10996352" cy="5626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No guarantee of transaction execution</a:t>
            </a:r>
          </a:p>
          <a:p>
            <a:pPr lvl="1"/>
            <a:r>
              <a:rPr lang="en-GB" sz="3800" dirty="0" smtClean="0">
                <a:latin typeface="+mj-lt"/>
              </a:rPr>
              <a:t>No contractual obligation for miners</a:t>
            </a:r>
          </a:p>
          <a:p>
            <a:r>
              <a:rPr lang="en-GB" sz="4000" dirty="0" smtClean="0">
                <a:latin typeface="+mj-lt"/>
              </a:rPr>
              <a:t>Turing-complete smart contracts are slow</a:t>
            </a:r>
          </a:p>
          <a:p>
            <a:pPr lvl="1"/>
            <a:r>
              <a:rPr lang="en-GB" sz="4000" dirty="0" smtClean="0">
                <a:latin typeface="+mj-lt"/>
              </a:rPr>
              <a:t>contracts can only be executed in sequential order</a:t>
            </a:r>
          </a:p>
          <a:p>
            <a:r>
              <a:rPr lang="en-GB" sz="4000" dirty="0" smtClean="0">
                <a:latin typeface="+mj-lt"/>
              </a:rPr>
              <a:t>Oracles break the trust model</a:t>
            </a:r>
          </a:p>
          <a:p>
            <a:r>
              <a:rPr lang="en-GB" sz="4000" dirty="0" smtClean="0">
                <a:latin typeface="+mj-lt"/>
              </a:rPr>
              <a:t>Centralized decentralization </a:t>
            </a:r>
          </a:p>
          <a:p>
            <a:pPr marL="457200" lvl="1" indent="0">
              <a:buNone/>
            </a:pP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489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6" y="484909"/>
            <a:ext cx="11804073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5.1 </a:t>
            </a:r>
            <a:r>
              <a:rPr lang="en-GB" dirty="0" err="1" smtClean="0"/>
              <a:t>EtherEum</a:t>
            </a:r>
            <a:r>
              <a:rPr lang="en-GB" dirty="0" smtClean="0"/>
              <a:t> Challenges in Smart Contract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824346" y="933164"/>
            <a:ext cx="10031748" cy="5626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Improve Solidity</a:t>
            </a:r>
          </a:p>
          <a:p>
            <a:r>
              <a:rPr lang="en-GB" sz="4000" dirty="0" smtClean="0">
                <a:latin typeface="+mj-lt"/>
              </a:rPr>
              <a:t>Documentation is divided across the network and not easily accessible </a:t>
            </a:r>
          </a:p>
          <a:p>
            <a:r>
              <a:rPr lang="en-GB" sz="4000" dirty="0" smtClean="0">
                <a:latin typeface="+mj-lt"/>
              </a:rPr>
              <a:t>Trust is a must</a:t>
            </a: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623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6" y="484909"/>
            <a:ext cx="11804073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535" y="439916"/>
            <a:ext cx="5576248" cy="557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6" y="484909"/>
            <a:ext cx="11804073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Discussion – Smart contract Usability</a:t>
            </a:r>
            <a:endParaRPr lang="en-GB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1392072" y="266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2" name="Rettangolo 1"/>
          <p:cNvSpPr/>
          <p:nvPr/>
        </p:nvSpPr>
        <p:spPr>
          <a:xfrm>
            <a:off x="0" y="2891221"/>
            <a:ext cx="12191999" cy="707886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4000" dirty="0" smtClean="0">
                <a:latin typeface="+mj-lt"/>
              </a:rPr>
              <a:t>Are Smart Contracts a really good solution ?</a:t>
            </a:r>
            <a:endParaRPr lang="en-GB" sz="4000" dirty="0">
              <a:latin typeface="+mj-lt"/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-1" y="2891221"/>
            <a:ext cx="12191999" cy="707886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4000" dirty="0" smtClean="0">
                <a:latin typeface="+mj-lt"/>
              </a:rPr>
              <a:t>Can they completely replace traditional contracts?</a:t>
            </a:r>
            <a:endParaRPr lang="en-GB" sz="4000" dirty="0">
              <a:latin typeface="+mj-lt"/>
            </a:endParaRPr>
          </a:p>
        </p:txBody>
      </p:sp>
      <p:sp>
        <p:nvSpPr>
          <p:cNvPr id="10" name="Rettangolo 9"/>
          <p:cNvSpPr/>
          <p:nvPr/>
        </p:nvSpPr>
        <p:spPr>
          <a:xfrm>
            <a:off x="-2" y="2275668"/>
            <a:ext cx="12191999" cy="1938992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4000" dirty="0">
                <a:latin typeface="+mj-lt"/>
              </a:rPr>
              <a:t>Are there agreements that cannot be completely </a:t>
            </a:r>
            <a:r>
              <a:rPr lang="en-GB" sz="4000" dirty="0" smtClean="0">
                <a:latin typeface="+mj-lt"/>
              </a:rPr>
              <a:t>automatized</a:t>
            </a:r>
            <a:r>
              <a:rPr lang="en-GB" sz="4000" dirty="0">
                <a:latin typeface="+mj-lt"/>
              </a:rPr>
              <a:t>, i.e. for which you cannot use a Smart Contract? </a:t>
            </a:r>
          </a:p>
        </p:txBody>
      </p:sp>
    </p:spTree>
    <p:extLst>
      <p:ext uri="{BB962C8B-B14F-4D97-AF65-F5344CB8AC3E}">
        <p14:creationId xmlns:p14="http://schemas.microsoft.com/office/powerpoint/2010/main" val="189857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grpId="2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  <p:bldP spid="2" grpId="2" animBg="1"/>
      <p:bldP spid="9" grpId="0" animBg="1"/>
      <p:bldP spid="9" grpId="1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387926" y="2452840"/>
            <a:ext cx="11065128" cy="4557560"/>
          </a:xfrm>
        </p:spPr>
        <p:txBody>
          <a:bodyPr>
            <a:normAutofit/>
          </a:bodyPr>
          <a:lstStyle/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6" y="484909"/>
            <a:ext cx="11804073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Discussion – Smart contract Security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824347" y="135598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3400" dirty="0" smtClean="0">
              <a:latin typeface="+mj-lt"/>
            </a:endParaRPr>
          </a:p>
          <a:p>
            <a:endParaRPr lang="en-GB" sz="3400" dirty="0" smtClean="0">
              <a:latin typeface="+mj-lt"/>
            </a:endParaRPr>
          </a:p>
          <a:p>
            <a:endParaRPr lang="en-GB" sz="3600" dirty="0" smtClean="0">
              <a:latin typeface="+mj-lt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1392072" y="266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0" y="2891221"/>
            <a:ext cx="12191999" cy="707886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4000" dirty="0" smtClean="0">
                <a:latin typeface="+mj-lt"/>
              </a:rPr>
              <a:t>Would you be willing to rely on a Smart Contract?</a:t>
            </a:r>
            <a:endParaRPr lang="en-GB" sz="4000" dirty="0">
              <a:latin typeface="+mj-lt"/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-1" y="2583444"/>
            <a:ext cx="12191999" cy="1323439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4000" dirty="0" smtClean="0">
                <a:latin typeface="+mj-lt"/>
              </a:rPr>
              <a:t>If yes, in which cases would you prefer Smart Contract over traditional ones? </a:t>
            </a:r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746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387926" y="2452840"/>
            <a:ext cx="11065128" cy="4557560"/>
          </a:xfrm>
        </p:spPr>
        <p:txBody>
          <a:bodyPr>
            <a:normAutofit/>
          </a:bodyPr>
          <a:lstStyle/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6" y="171876"/>
            <a:ext cx="11804073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Discussion – Automobile Example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824347" y="135598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3400" dirty="0" smtClean="0">
              <a:latin typeface="+mj-lt"/>
            </a:endParaRPr>
          </a:p>
          <a:p>
            <a:endParaRPr lang="en-GB" sz="3400" dirty="0" smtClean="0">
              <a:latin typeface="+mj-lt"/>
            </a:endParaRPr>
          </a:p>
          <a:p>
            <a:endParaRPr lang="en-GB" sz="3600" dirty="0" smtClean="0">
              <a:latin typeface="+mj-lt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1392072" y="266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40326" y="2605240"/>
            <a:ext cx="11065128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7926" y="2423372"/>
            <a:ext cx="2994446" cy="1886141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4026090" y="36848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692726" y="2721966"/>
            <a:ext cx="11065128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A Family leases a car with a company</a:t>
            </a:r>
          </a:p>
          <a:p>
            <a:r>
              <a:rPr lang="en-GB" sz="4000" dirty="0" smtClean="0">
                <a:latin typeface="+mj-lt"/>
              </a:rPr>
              <a:t>The company stipulates a Smart Contract with the Family in order to automate the leasing process </a:t>
            </a:r>
          </a:p>
          <a:p>
            <a:r>
              <a:rPr lang="en-GB" sz="4000" dirty="0" smtClean="0">
                <a:latin typeface="+mj-lt"/>
              </a:rPr>
              <a:t>The following conditions are given: </a:t>
            </a:r>
          </a:p>
          <a:p>
            <a:pPr lvl="1"/>
            <a:r>
              <a:rPr lang="en-GB" sz="4000" dirty="0" smtClean="0">
                <a:latin typeface="+mj-lt"/>
              </a:rPr>
              <a:t>The engine and the main components of the car are controlled by the smart contract </a:t>
            </a:r>
          </a:p>
          <a:p>
            <a:pPr lvl="1"/>
            <a:r>
              <a:rPr lang="en-GB" sz="4000" dirty="0" smtClean="0">
                <a:latin typeface="+mj-lt"/>
              </a:rPr>
              <a:t>The family has to pay the leasing fee at end of each month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388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81481E-6 C 0.01614 0.00532 -0.00339 -0.00047 0.03268 0.00393 C 0.03724 0.00462 0.03672 0.00648 0.04088 0.00787 C 0.04505 0.00902 0.05599 0.01087 0.05963 0.01157 C 0.0608 0.01203 0.06198 0.01365 0.06328 0.01365 C 0.08633 0.01365 0.10937 0.0125 0.13242 0.01157 C 0.13372 0.01157 0.13476 0.00972 0.13593 0.00949 C 0.15937 0.00833 0.18281 0.00833 0.20638 0.00787 C 0.21484 0.00532 0.21263 0.00648 0.22161 0.00208 C 0.22396 0.00115 0.22617 -0.0007 0.22864 -0.00163 C 0.23138 -0.00278 0.23411 -0.00255 0.23672 -0.00371 C 0.26458 -0.01413 0.2431 -0.00926 0.26263 -0.01297 C 0.26484 -0.01436 0.26718 -0.01598 0.26979 -0.01667 C 0.27239 -0.01783 0.27526 -0.01783 0.27786 -0.01875 C 0.27982 -0.01922 0.2819 -0.01991 0.28372 -0.02038 C 0.28463 -0.02061 0.30208 -0.025 0.30846 -0.02825 C 0.31185 -0.02987 0.31562 -0.03149 0.31901 -0.03357 C 0.32109 -0.03519 0.32291 -0.03774 0.32487 -0.03913 C 0.32747 -0.04144 0.33047 -0.04237 0.33307 -0.04491 C 0.33945 -0.05093 0.34505 -0.05926 0.35195 -0.06366 C 0.37747 -0.08149 0.34583 -0.05857 0.36588 -0.07477 C 0.36901 -0.07732 0.37357 -0.07917 0.37656 -0.08264 C 0.37773 -0.08403 0.37851 -0.08681 0.37995 -0.0882 C 0.38229 -0.08982 0.38476 -0.09028 0.38711 -0.0919 C 0.38893 -0.09306 0.39088 -0.09468 0.39284 -0.09561 C 0.39518 -0.09676 0.39791 -0.09723 0.4 -0.09931 C 0.40117 -0.1007 0.40208 -0.10209 0.40351 -0.10301 C 0.4069 -0.10533 0.41054 -0.10672 0.41393 -0.1088 C 0.41601 -0.11019 0.41784 -0.11135 0.41979 -0.11227 C 0.42109 -0.11343 0.42239 -0.11366 0.42343 -0.11436 C 0.42461 -0.11551 0.42565 -0.11713 0.42695 -0.11806 C 0.43073 -0.1213 0.43463 -0.12477 0.43867 -0.12755 C 0.44062 -0.12894 0.44245 -0.1301 0.44453 -0.13125 C 0.4457 -0.13195 0.447 -0.13241 0.44804 -0.13334 C 0.4513 -0.13542 0.45403 -0.13889 0.45742 -0.14051 C 0.45872 -0.14144 0.45976 -0.14213 0.46093 -0.1426 C 0.46497 -0.14514 0.46875 -0.14792 0.47265 -0.15 C 0.47396 -0.15093 0.475 -0.15163 0.4763 -0.15209 C 0.48424 -0.15487 0.48802 -0.15417 0.49739 -0.15579 C 0.50976 -0.15811 0.51054 -0.15834 0.51966 -0.16135 C 0.52239 -0.16297 0.52487 -0.16575 0.52786 -0.16713 C 0.53047 -0.16806 0.53333 -0.16806 0.53593 -0.16875 C 0.54466 -0.17153 0.54896 -0.17338 0.55716 -0.17825 C 0.56523 -0.18334 0.56653 -0.18519 0.57474 -0.19121 C 0.57825 -0.19399 0.5819 -0.19607 0.58528 -0.19908 C 0.5901 -0.20301 0.59505 -0.20672 0.59948 -0.21204 C 0.60091 -0.21366 0.60234 -0.21621 0.60416 -0.21783 C 0.6082 -0.2213 0.61093 -0.22084 0.61458 -0.22524 C 0.61601 -0.22686 0.61679 -0.22917 0.6181 -0.23102 C 0.62122 -0.23403 0.62513 -0.2345 0.6276 -0.2382 C 0.62877 -0.24028 0.62982 -0.24213 0.63112 -0.24399 C 0.64088 -0.25718 0.62786 -0.23704 0.63815 -0.25348 C 0.63893 -0.25579 0.63932 -0.2588 0.64049 -0.26065 C 0.64258 -0.26505 0.64583 -0.26783 0.64739 -0.27223 C 0.6483 -0.27408 0.6487 -0.27639 0.64987 -0.27801 C 0.65273 -0.28102 0.65638 -0.28218 0.65924 -0.28519 C 0.66575 -0.29213 0.65963 -0.28612 0.66875 -0.2926 C 0.67096 -0.29445 0.67317 -0.297 0.67565 -0.29838 C 0.67942 -0.30093 0.68346 -0.30209 0.68737 -0.30417 C 0.69323 -0.30718 0.69896 -0.31135 0.70508 -0.31343 C 0.7125 -0.31598 0.70898 -0.31459 0.71562 -0.31713 C 0.71914 -0.32593 0.71797 -0.32061 0.71797 -0.3338 " pathEditMode="relative" rAng="0" ptsTypes="AAAAAAAAAAAAAAAAAAAAAAAAAAAAAAAAAAAAAAAAAAAAAAAAAAAAAAAAAA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11" y="-160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387926" y="2452840"/>
            <a:ext cx="11065128" cy="4557560"/>
          </a:xfrm>
        </p:spPr>
        <p:txBody>
          <a:bodyPr>
            <a:normAutofit/>
          </a:bodyPr>
          <a:lstStyle/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6" y="484909"/>
            <a:ext cx="11804073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Discussion – Automobile Example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>
          <a:xfrm>
            <a:off x="824347" y="135598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3400" dirty="0" smtClean="0">
              <a:latin typeface="+mj-lt"/>
            </a:endParaRPr>
          </a:p>
          <a:p>
            <a:endParaRPr lang="en-GB" sz="3400" dirty="0" smtClean="0">
              <a:latin typeface="+mj-lt"/>
            </a:endParaRPr>
          </a:p>
          <a:p>
            <a:endParaRPr lang="en-GB" sz="3600" dirty="0" smtClean="0">
              <a:latin typeface="+mj-lt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1392072" y="26613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40326" y="2605240"/>
            <a:ext cx="11065128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 smtClean="0">
              <a:latin typeface="+mj-lt"/>
            </a:endParaRPr>
          </a:p>
          <a:p>
            <a:endParaRPr lang="en-GB" sz="3200" dirty="0">
              <a:latin typeface="+mj-lt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026090" y="36848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8993" y="2788764"/>
            <a:ext cx="4499637" cy="155442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410" y="2241537"/>
            <a:ext cx="2558042" cy="269622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571" y="780064"/>
            <a:ext cx="4517134" cy="3274164"/>
          </a:xfrm>
          <a:prstGeom prst="rect">
            <a:avLst/>
          </a:prstGeom>
        </p:spPr>
      </p:pic>
      <p:grpSp>
        <p:nvGrpSpPr>
          <p:cNvPr id="17" name="Gruppo 16"/>
          <p:cNvGrpSpPr/>
          <p:nvPr/>
        </p:nvGrpSpPr>
        <p:grpSpPr>
          <a:xfrm>
            <a:off x="1097528" y="1539317"/>
            <a:ext cx="3780511" cy="1559959"/>
            <a:chOff x="5761149" y="1284308"/>
            <a:chExt cx="3780511" cy="1526359"/>
          </a:xfrm>
        </p:grpSpPr>
        <p:pic>
          <p:nvPicPr>
            <p:cNvPr id="15" name="Immagin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1149" y="1284308"/>
              <a:ext cx="1798083" cy="1526359"/>
            </a:xfrm>
            <a:prstGeom prst="rect">
              <a:avLst/>
            </a:prstGeom>
          </p:spPr>
        </p:pic>
        <p:sp>
          <p:nvSpPr>
            <p:cNvPr id="16" name="CasellaDiTesto 15"/>
            <p:cNvSpPr txBox="1"/>
            <p:nvPr/>
          </p:nvSpPr>
          <p:spPr>
            <a:xfrm>
              <a:off x="6144574" y="1471002"/>
              <a:ext cx="339708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smtClean="0">
                  <a:solidFill>
                    <a:schemeClr val="bg1"/>
                  </a:solidFill>
                  <a:latin typeface="+mj-lt"/>
                </a:rPr>
                <a:t>The </a:t>
              </a:r>
              <a:r>
                <a:rPr lang="it-IT" sz="2000" b="1" dirty="0" err="1" smtClean="0">
                  <a:solidFill>
                    <a:schemeClr val="bg1"/>
                  </a:solidFill>
                  <a:latin typeface="+mj-lt"/>
                </a:rPr>
                <a:t>brakes</a:t>
              </a:r>
              <a:r>
                <a:rPr lang="it-IT" sz="2000" b="1" dirty="0" smtClean="0">
                  <a:solidFill>
                    <a:schemeClr val="bg1"/>
                  </a:solidFill>
                  <a:latin typeface="+mj-lt"/>
                </a:rPr>
                <a:t> </a:t>
              </a:r>
            </a:p>
            <a:p>
              <a:r>
                <a:rPr lang="it-IT" sz="2000" b="1" dirty="0" smtClean="0">
                  <a:solidFill>
                    <a:schemeClr val="bg1"/>
                  </a:solidFill>
                  <a:latin typeface="+mj-lt"/>
                </a:rPr>
                <a:t>do </a:t>
              </a:r>
              <a:r>
                <a:rPr lang="it-IT" sz="2000" b="1" dirty="0" err="1" smtClean="0">
                  <a:solidFill>
                    <a:schemeClr val="bg1"/>
                  </a:solidFill>
                  <a:latin typeface="+mj-lt"/>
                </a:rPr>
                <a:t>not</a:t>
              </a:r>
              <a:r>
                <a:rPr lang="it-IT" sz="2000" b="1" dirty="0" smtClean="0">
                  <a:solidFill>
                    <a:schemeClr val="bg1"/>
                  </a:solidFill>
                  <a:latin typeface="+mj-lt"/>
                </a:rPr>
                <a:t> </a:t>
              </a:r>
            </a:p>
            <a:p>
              <a:r>
                <a:rPr lang="it-IT" sz="2000" b="1" dirty="0">
                  <a:solidFill>
                    <a:schemeClr val="bg1"/>
                  </a:solidFill>
                  <a:latin typeface="+mj-lt"/>
                </a:rPr>
                <a:t>w</a:t>
              </a:r>
              <a:r>
                <a:rPr lang="it-IT" sz="2000" b="1" dirty="0" smtClean="0">
                  <a:solidFill>
                    <a:schemeClr val="bg1"/>
                  </a:solidFill>
                  <a:latin typeface="+mj-lt"/>
                </a:rPr>
                <a:t>ork!</a:t>
              </a:r>
              <a:endParaRPr lang="it-IT" sz="2000" b="1" dirty="0">
                <a:solidFill>
                  <a:schemeClr val="bg1"/>
                </a:solidFill>
                <a:latin typeface="+mj-lt"/>
              </a:endParaRPr>
            </a:p>
          </p:txBody>
        </p:sp>
      </p:grpSp>
      <p:pic>
        <p:nvPicPr>
          <p:cNvPr id="2" name="Immagine 1"/>
          <p:cNvPicPr>
            <a:picLocks noChangeAspect="1"/>
          </p:cNvPicPr>
          <p:nvPr/>
        </p:nvPicPr>
        <p:blipFill>
          <a:blip r:embed="rId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241" y="568864"/>
            <a:ext cx="5344683" cy="534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685 0.01736 L 0.8901 0.01736 " pathEditMode="relative" ptsTypes="AA">
                                      <p:cBhvr>
                                        <p:cTn id="9" dur="3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4" repeatCount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9" presetClass="entr" presetSubtype="0" repeatCount="1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575 0.00857 L 0.53164 0.00787 " pathEditMode="relative" rAng="0" ptsTypes="AA">
                                      <p:cBhvr>
                                        <p:cTn id="21" dur="3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370" y="-46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0"/>
                                            </p:cond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731" y="4791389"/>
            <a:ext cx="1469618" cy="1469618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>
            <a:off x="4850296" y="3859870"/>
            <a:ext cx="22822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276" y="2373970"/>
            <a:ext cx="2174528" cy="217815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016" y="2154297"/>
            <a:ext cx="2397825" cy="2397825"/>
          </a:xfrm>
          <a:prstGeom prst="rect">
            <a:avLst/>
          </a:prstGeom>
        </p:spPr>
      </p:pic>
      <p:grpSp>
        <p:nvGrpSpPr>
          <p:cNvPr id="4" name="Gruppo 3"/>
          <p:cNvGrpSpPr/>
          <p:nvPr/>
        </p:nvGrpSpPr>
        <p:grpSpPr>
          <a:xfrm>
            <a:off x="907215" y="1399894"/>
            <a:ext cx="3648649" cy="3648649"/>
            <a:chOff x="4850296" y="332509"/>
            <a:chExt cx="3648649" cy="3648649"/>
          </a:xfrm>
        </p:grpSpPr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0296" y="332509"/>
              <a:ext cx="3648649" cy="3648649"/>
            </a:xfrm>
            <a:prstGeom prst="rect">
              <a:avLst/>
            </a:prstGeom>
          </p:spPr>
        </p:pic>
        <p:grpSp>
          <p:nvGrpSpPr>
            <p:cNvPr id="3" name="Gruppo 2"/>
            <p:cNvGrpSpPr/>
            <p:nvPr/>
          </p:nvGrpSpPr>
          <p:grpSpPr>
            <a:xfrm>
              <a:off x="5625946" y="1198564"/>
              <a:ext cx="2027282" cy="1164834"/>
              <a:chOff x="5664046" y="1179514"/>
              <a:chExt cx="2027282" cy="1164834"/>
            </a:xfrm>
          </p:grpSpPr>
          <p:pic>
            <p:nvPicPr>
              <p:cNvPr id="8" name="Immagin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36524" y="1871870"/>
                <a:ext cx="472478" cy="472478"/>
              </a:xfrm>
              <a:prstGeom prst="rect">
                <a:avLst/>
              </a:prstGeom>
            </p:spPr>
          </p:pic>
          <p:pic>
            <p:nvPicPr>
              <p:cNvPr id="10" name="Immagine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32524" y="1871870"/>
                <a:ext cx="472478" cy="472478"/>
              </a:xfrm>
              <a:prstGeom prst="rect">
                <a:avLst/>
              </a:prstGeom>
            </p:spPr>
          </p:pic>
          <p:pic>
            <p:nvPicPr>
              <p:cNvPr id="12" name="Immagine 1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4046" y="1232685"/>
                <a:ext cx="472478" cy="472478"/>
              </a:xfrm>
              <a:prstGeom prst="rect">
                <a:avLst/>
              </a:prstGeom>
            </p:spPr>
          </p:pic>
          <p:pic>
            <p:nvPicPr>
              <p:cNvPr id="14" name="Immagine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76794" y="1262069"/>
                <a:ext cx="472478" cy="472478"/>
              </a:xfrm>
              <a:prstGeom prst="rect">
                <a:avLst/>
              </a:prstGeom>
            </p:spPr>
          </p:pic>
          <p:pic>
            <p:nvPicPr>
              <p:cNvPr id="15" name="Immagine 14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218850" y="1179514"/>
                <a:ext cx="472478" cy="472478"/>
              </a:xfrm>
              <a:prstGeom prst="rect">
                <a:avLst/>
              </a:prstGeom>
            </p:spPr>
          </p:pic>
        </p:grpSp>
      </p:grpSp>
      <p:grpSp>
        <p:nvGrpSpPr>
          <p:cNvPr id="5" name="Gruppo 4"/>
          <p:cNvGrpSpPr/>
          <p:nvPr/>
        </p:nvGrpSpPr>
        <p:grpSpPr>
          <a:xfrm>
            <a:off x="7456466" y="2003062"/>
            <a:ext cx="3299043" cy="2775319"/>
            <a:chOff x="7456466" y="2003062"/>
            <a:chExt cx="3299043" cy="2775319"/>
          </a:xfrm>
        </p:grpSpPr>
        <p:pic>
          <p:nvPicPr>
            <p:cNvPr id="18" name="Immagin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56466" y="2003062"/>
              <a:ext cx="3299043" cy="2775319"/>
            </a:xfrm>
            <a:prstGeom prst="rect">
              <a:avLst/>
            </a:prstGeom>
          </p:spPr>
        </p:pic>
        <p:pic>
          <p:nvPicPr>
            <p:cNvPr id="19" name="Immagin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5037" y="2153816"/>
              <a:ext cx="1361900" cy="1361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329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2.96296E-6 L 0.13476 2.96296E-6 C 0.19505 2.96296E-6 0.26966 -0.1051 0.26966 -0.18959 L 0.26966 -0.37801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77" y="-18912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3125 L 2.5E-6 0.300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1236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smtClean="0"/>
              <a:t>2.2	</a:t>
            </a:r>
            <a:r>
              <a:rPr lang="en-GB" sz="4000" smtClean="0"/>
              <a:t>How does </a:t>
            </a:r>
            <a:r>
              <a:rPr lang="en-GB" sz="4000" err="1" smtClean="0"/>
              <a:t>blockchain</a:t>
            </a:r>
            <a:r>
              <a:rPr lang="en-GB" sz="4000" smtClean="0"/>
              <a:t> work?</a:t>
            </a:r>
            <a:endParaRPr lang="en-GB" sz="400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97669">
            <a:off x="7299805" y="2049569"/>
            <a:ext cx="916820" cy="91682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7436">
            <a:off x="3608273" y="2113628"/>
            <a:ext cx="916820" cy="916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10914">
            <a:off x="3762763" y="4017992"/>
            <a:ext cx="916820" cy="91682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5587">
            <a:off x="7298730" y="4023398"/>
            <a:ext cx="916820" cy="91682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047" y="1254192"/>
            <a:ext cx="1946476" cy="1946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98" y="4363136"/>
            <a:ext cx="1819982" cy="181998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0" y="1294866"/>
            <a:ext cx="1693487" cy="211685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727" y="4066259"/>
            <a:ext cx="1693487" cy="211685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359" y="1113983"/>
            <a:ext cx="882853" cy="882853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590" y="2422727"/>
            <a:ext cx="2646567" cy="2226424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255" y="2601430"/>
            <a:ext cx="1101013" cy="1101013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0636" y="1051713"/>
            <a:ext cx="902731" cy="902731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6213" y="866201"/>
            <a:ext cx="882853" cy="882853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358" y="3878574"/>
            <a:ext cx="882853" cy="882853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3393" y="3684449"/>
            <a:ext cx="882853" cy="882853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91225" y="770411"/>
            <a:ext cx="902731" cy="902731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546" y="3718890"/>
            <a:ext cx="902731" cy="902731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14865" y="3604991"/>
            <a:ext cx="902731" cy="90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o 10"/>
          <p:cNvGrpSpPr/>
          <p:nvPr/>
        </p:nvGrpSpPr>
        <p:grpSpPr>
          <a:xfrm>
            <a:off x="7368005" y="802265"/>
            <a:ext cx="4466230" cy="5335405"/>
            <a:chOff x="7368005" y="802265"/>
            <a:chExt cx="4466230" cy="5335405"/>
          </a:xfrm>
        </p:grpSpPr>
        <p:pic>
          <p:nvPicPr>
            <p:cNvPr id="16" name="Immagin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8005" y="802265"/>
              <a:ext cx="4466230" cy="4466230"/>
            </a:xfrm>
            <a:prstGeom prst="rect">
              <a:avLst/>
            </a:prstGeom>
          </p:spPr>
        </p:pic>
        <p:pic>
          <p:nvPicPr>
            <p:cNvPr id="18" name="Immagin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89123" y="4670865"/>
              <a:ext cx="1466805" cy="1466805"/>
            </a:xfrm>
            <a:prstGeom prst="rect">
              <a:avLst/>
            </a:prstGeom>
          </p:spPr>
        </p:pic>
      </p:grp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9814" y="117403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smtClean="0"/>
              <a:t>2.2	</a:t>
            </a:r>
            <a:r>
              <a:rPr lang="en-GB" sz="4000" smtClean="0"/>
              <a:t>How does </a:t>
            </a:r>
            <a:r>
              <a:rPr lang="en-GB" sz="4000" err="1" smtClean="0"/>
              <a:t>blockchain</a:t>
            </a:r>
            <a:r>
              <a:rPr lang="en-GB" sz="4000" smtClean="0"/>
              <a:t> work?</a:t>
            </a:r>
            <a:endParaRPr lang="en-GB" sz="4000"/>
          </a:p>
        </p:txBody>
      </p:sp>
      <p:grpSp>
        <p:nvGrpSpPr>
          <p:cNvPr id="9" name="Gruppo 8"/>
          <p:cNvGrpSpPr/>
          <p:nvPr/>
        </p:nvGrpSpPr>
        <p:grpSpPr>
          <a:xfrm>
            <a:off x="5965918" y="1236633"/>
            <a:ext cx="2646567" cy="5134684"/>
            <a:chOff x="5965918" y="1236633"/>
            <a:chExt cx="2646567" cy="5134684"/>
          </a:xfrm>
        </p:grpSpPr>
        <p:pic>
          <p:nvPicPr>
            <p:cNvPr id="23" name="Immagine 2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343" t="26822" r="17322"/>
            <a:stretch/>
          </p:blipFill>
          <p:spPr>
            <a:xfrm>
              <a:off x="6508965" y="4845155"/>
              <a:ext cx="1688952" cy="1526162"/>
            </a:xfrm>
            <a:prstGeom prst="rect">
              <a:avLst/>
            </a:prstGeom>
          </p:spPr>
        </p:pic>
        <p:pic>
          <p:nvPicPr>
            <p:cNvPr id="28" name="Immagine 2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343" t="26822" r="17322"/>
            <a:stretch/>
          </p:blipFill>
          <p:spPr>
            <a:xfrm>
              <a:off x="6476880" y="4230626"/>
              <a:ext cx="1721037" cy="1555154"/>
            </a:xfrm>
            <a:prstGeom prst="rect">
              <a:avLst/>
            </a:prstGeom>
          </p:spPr>
        </p:pic>
        <p:pic>
          <p:nvPicPr>
            <p:cNvPr id="31" name="Immagine 30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343" t="26822" r="17322"/>
            <a:stretch/>
          </p:blipFill>
          <p:spPr>
            <a:xfrm>
              <a:off x="6463769" y="3610772"/>
              <a:ext cx="1721037" cy="1555154"/>
            </a:xfrm>
            <a:prstGeom prst="rect">
              <a:avLst/>
            </a:prstGeom>
          </p:spPr>
        </p:pic>
        <p:pic>
          <p:nvPicPr>
            <p:cNvPr id="32" name="Immagin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343" t="26822" r="17322"/>
            <a:stretch/>
          </p:blipFill>
          <p:spPr>
            <a:xfrm>
              <a:off x="6428684" y="2992068"/>
              <a:ext cx="1721037" cy="1555154"/>
            </a:xfrm>
            <a:prstGeom prst="rect">
              <a:avLst/>
            </a:prstGeom>
          </p:spPr>
        </p:pic>
        <p:pic>
          <p:nvPicPr>
            <p:cNvPr id="33" name="Immagine 3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343" t="26822" r="17322"/>
            <a:stretch/>
          </p:blipFill>
          <p:spPr>
            <a:xfrm>
              <a:off x="6428684" y="2380041"/>
              <a:ext cx="1721037" cy="1555154"/>
            </a:xfrm>
            <a:prstGeom prst="rect">
              <a:avLst/>
            </a:prstGeom>
          </p:spPr>
        </p:pic>
        <p:pic>
          <p:nvPicPr>
            <p:cNvPr id="34" name="Immagine 3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5918" y="1236633"/>
              <a:ext cx="2646567" cy="2226424"/>
            </a:xfrm>
            <a:prstGeom prst="rect">
              <a:avLst/>
            </a:prstGeom>
          </p:spPr>
        </p:pic>
      </p:grpSp>
      <p:pic>
        <p:nvPicPr>
          <p:cNvPr id="35" name="Immagine 3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8694" y="1338685"/>
            <a:ext cx="1101013" cy="1101013"/>
          </a:xfrm>
          <a:prstGeom prst="rect">
            <a:avLst/>
          </a:prstGeom>
        </p:spPr>
      </p:pic>
      <p:grpSp>
        <p:nvGrpSpPr>
          <p:cNvPr id="3" name="Gruppo 2"/>
          <p:cNvGrpSpPr/>
          <p:nvPr/>
        </p:nvGrpSpPr>
        <p:grpSpPr>
          <a:xfrm>
            <a:off x="1917793" y="1911604"/>
            <a:ext cx="3620584" cy="3939956"/>
            <a:chOff x="1917793" y="1911604"/>
            <a:chExt cx="3620584" cy="3939956"/>
          </a:xfrm>
        </p:grpSpPr>
        <p:pic>
          <p:nvPicPr>
            <p:cNvPr id="36" name="Immagine 35"/>
            <p:cNvPicPr>
              <a:picLocks noChangeAspect="1"/>
            </p:cNvPicPr>
            <p:nvPr/>
          </p:nvPicPr>
          <p:blipFill>
            <a:blip r:embed="rId5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7793" y="3625136"/>
              <a:ext cx="2646567" cy="2226424"/>
            </a:xfrm>
            <a:prstGeom prst="rect">
              <a:avLst/>
            </a:prstGeom>
          </p:spPr>
        </p:pic>
        <p:pic>
          <p:nvPicPr>
            <p:cNvPr id="37" name="Immagine 36"/>
            <p:cNvPicPr>
              <a:picLocks noChangeAspect="1"/>
            </p:cNvPicPr>
            <p:nvPr/>
          </p:nvPicPr>
          <p:blipFill>
            <a:blip r:embed="rId6">
              <a:alphaModFix amt="3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2544" y="3802685"/>
              <a:ext cx="1101013" cy="1101013"/>
            </a:xfrm>
            <a:prstGeom prst="rect">
              <a:avLst/>
            </a:prstGeom>
          </p:spPr>
        </p:pic>
        <p:sp>
          <p:nvSpPr>
            <p:cNvPr id="10" name="Freccia curva 9"/>
            <p:cNvSpPr/>
            <p:nvPr/>
          </p:nvSpPr>
          <p:spPr>
            <a:xfrm>
              <a:off x="2820391" y="1911604"/>
              <a:ext cx="2717986" cy="1083172"/>
            </a:xfrm>
            <a:prstGeom prst="bentArrow">
              <a:avLst/>
            </a:prstGeom>
            <a:ln w="3175" cmpd="dbl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pic>
        <p:nvPicPr>
          <p:cNvPr id="17" name="Immagin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915" y="1861044"/>
            <a:ext cx="1469618" cy="1469618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455" y="1024657"/>
            <a:ext cx="4876800" cy="4876800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353" y="1236633"/>
            <a:ext cx="4826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8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3.7037E-7 L -0.39037 -0.0032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18" y="-16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-0.38946 0.00324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79" y="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739" y="0"/>
            <a:ext cx="13916875" cy="7012800"/>
          </a:xfrm>
          <a:prstGeom prst="rect">
            <a:avLst/>
          </a:prstGeom>
          <a:effectLst>
            <a:reflection stA="29000" endPos="65000" dist="50800" dir="5400000" sy="-100000" algn="bl" rotWithShape="0"/>
          </a:effectLst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6948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392" y="0"/>
            <a:ext cx="14025600" cy="70128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	</a:t>
            </a:r>
            <a:r>
              <a:rPr lang="en-GB" sz="4000" dirty="0" smtClean="0"/>
              <a:t>What is a smart </a:t>
            </a:r>
            <a:r>
              <a:rPr lang="en-GB" sz="4000" dirty="0" err="1" smtClean="0"/>
              <a:t>contracT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smtClean="0">
              <a:latin typeface="+mj-lt"/>
            </a:endParaRPr>
          </a:p>
          <a:p>
            <a:endParaRPr lang="en-GB" sz="4000" smtClean="0">
              <a:latin typeface="+mj-lt"/>
            </a:endParaRPr>
          </a:p>
          <a:p>
            <a:endParaRPr lang="en-GB" sz="4000">
              <a:latin typeface="+mj-lt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824347" y="12450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A smart contract is a piece of software that defines the rules of an agreement</a:t>
            </a:r>
          </a:p>
          <a:p>
            <a:r>
              <a:rPr lang="en-GB" sz="4000" dirty="0" smtClean="0">
                <a:latin typeface="+mj-lt"/>
              </a:rPr>
              <a:t>It automatically verifies itself and executes the terms contained inside it</a:t>
            </a:r>
          </a:p>
          <a:p>
            <a:r>
              <a:rPr lang="en-GB" sz="4000" dirty="0" smtClean="0">
                <a:latin typeface="+mj-lt"/>
              </a:rPr>
              <a:t>Stored on the </a:t>
            </a:r>
            <a:r>
              <a:rPr lang="en-GB" sz="4000" dirty="0" err="1" smtClean="0">
                <a:latin typeface="+mj-lt"/>
              </a:rPr>
              <a:t>Blockchain</a:t>
            </a:r>
            <a:endParaRPr lang="en-GB" sz="4000" dirty="0">
              <a:latin typeface="+mj-lt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8540">
            <a:off x="9121429" y="434136"/>
            <a:ext cx="2762621" cy="17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9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e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4999</TotalTime>
  <Words>877</Words>
  <Application>Microsoft Macintosh PowerPoint</Application>
  <PresentationFormat>Widescreen</PresentationFormat>
  <Paragraphs>320</Paragraphs>
  <Slides>48</Slides>
  <Notes>48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4" baseType="lpstr">
      <vt:lpstr>American Typewriter</vt:lpstr>
      <vt:lpstr>Calibri</vt:lpstr>
      <vt:lpstr>Calibri Light</vt:lpstr>
      <vt:lpstr>Wingdings</vt:lpstr>
      <vt:lpstr>Arial</vt:lpstr>
      <vt:lpstr>Celestiale</vt:lpstr>
      <vt:lpstr>SECURITY CHALLENGES IN SMART CONTRACTS</vt:lpstr>
      <vt:lpstr>Content</vt:lpstr>
      <vt:lpstr>Content</vt:lpstr>
      <vt:lpstr>2.1 What is a blockchain AND HOW DOES IT WORK?</vt:lpstr>
      <vt:lpstr>2.2 How does blockchain work?</vt:lpstr>
      <vt:lpstr>2.2 How does blockchain work?</vt:lpstr>
      <vt:lpstr>2.2 How does blockchain work?</vt:lpstr>
      <vt:lpstr>Presentazione di PowerPoint</vt:lpstr>
      <vt:lpstr>3.1 What is a smart contracT?</vt:lpstr>
      <vt:lpstr>3.2 Ethereum, Blockchain-based Platform </vt:lpstr>
      <vt:lpstr>3.3 SMART CONTRACT’S properties IN ETHEREUM</vt:lpstr>
      <vt:lpstr>3.4 Scenario Example</vt:lpstr>
      <vt:lpstr>3.4  Scenario Example</vt:lpstr>
      <vt:lpstr>3.4  Scenario Example</vt:lpstr>
      <vt:lpstr>3.4  Scenario Example</vt:lpstr>
      <vt:lpstr>3.4  Scenario Example</vt:lpstr>
      <vt:lpstr>3.4  Scenario Example</vt:lpstr>
      <vt:lpstr>3.5 Traditional ContractS vs. Smart Contracts </vt:lpstr>
      <vt:lpstr>3.6 A simple WALLET CONTRACT</vt:lpstr>
      <vt:lpstr>3.7 Possible Applications</vt:lpstr>
      <vt:lpstr>Presentazione di PowerPoint</vt:lpstr>
      <vt:lpstr>4.2 MOST FAMOUS ATTACKS – The DAO ATTACK 1</vt:lpstr>
      <vt:lpstr>4.2 MOST FAMOUS ATTACKS – The DAO ATTACK – #1</vt:lpstr>
      <vt:lpstr>4.2 MOST FAMOUS ATTACKS – The DAO ATTACK 1 – POSSIBLE SOLUTIONS</vt:lpstr>
      <vt:lpstr>4.2 MOST FAMOUS ATTACKS – KING OF THE ETHER THRONE </vt:lpstr>
      <vt:lpstr>4.2 MOST FAMOUS ATTACKS – KING OF THE ETHER THRONE </vt:lpstr>
      <vt:lpstr>4.2 MOST FAMOUS ATTACKS – King Of the ether – POSSIBLE SOLUTIONS</vt:lpstr>
      <vt:lpstr>4.2 MOST FAMOUS ATTACKS – Multi-player games </vt:lpstr>
      <vt:lpstr>4.2 MOST FAMOUS ATTACKS – Multi-player games </vt:lpstr>
      <vt:lpstr>4.2 MOST FAMOUS ATTACKS – Multi Player Games– POSSIBLE SOLUTIONS</vt:lpstr>
      <vt:lpstr>4.2 MOST FAMOUS ATTACKS – RUbixi </vt:lpstr>
      <vt:lpstr>4.2 MOST FAMOUS ATTACKS – RUbixi </vt:lpstr>
      <vt:lpstr>4.2 MOST FAMOUS ATTACKS – Rubixi– POSSIBLE SOLUTIONS</vt:lpstr>
      <vt:lpstr>4.2 MOST FAMOUS ATTACKS – Govern-Mental</vt:lpstr>
      <vt:lpstr>4.2 MOST FAMOUS ATTACKS – Govern-Mental</vt:lpstr>
      <vt:lpstr>4.2 MOST FAMOUS ATTACKS – Govern-Mental</vt:lpstr>
      <vt:lpstr>4.2 MOST FAMOUS ATTACKS – Govern-Mental  </vt:lpstr>
      <vt:lpstr>4.2 MOST FAMOUS ATTACKS – Govern-Mental– POSSIBLE SOLUTIONS</vt:lpstr>
      <vt:lpstr>4.2 MOST FAMOUS ATTACKS – Govern-Mental - #2 </vt:lpstr>
      <vt:lpstr>4.2 MOST FAMOUS ATTACKS – Govern-Mental - #3 </vt:lpstr>
      <vt:lpstr>4.2 MOST FAMOUS ATTACKS – Govern-Mental– Vulnerabilities</vt:lpstr>
      <vt:lpstr>5.1 OPEN Challenges in Smart Contract</vt:lpstr>
      <vt:lpstr>5.1 EtherEum Challenges in Smart Contract</vt:lpstr>
      <vt:lpstr>Questions?</vt:lpstr>
      <vt:lpstr>Discussion – Smart contract Usability</vt:lpstr>
      <vt:lpstr>Discussion – Smart contract Security</vt:lpstr>
      <vt:lpstr>Discussion – Automobile Example</vt:lpstr>
      <vt:lpstr>Discussion – Automobile Example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CHALLENGES IN SMART CONTRACTS</dc:title>
  <dc:creator>Lucas Pelloni</dc:creator>
  <cp:lastModifiedBy>Lucas Pelloni</cp:lastModifiedBy>
  <cp:revision>262</cp:revision>
  <dcterms:created xsi:type="dcterms:W3CDTF">2017-03-12T09:30:45Z</dcterms:created>
  <dcterms:modified xsi:type="dcterms:W3CDTF">2017-05-25T08:22:48Z</dcterms:modified>
</cp:coreProperties>
</file>